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8" r:id="rId5"/>
    <p:sldMasterId id="2147483668" r:id="rId6"/>
    <p:sldMasterId id="2147483678" r:id="rId7"/>
  </p:sldMasterIdLst>
  <p:notesMasterIdLst>
    <p:notesMasterId r:id="rId16"/>
  </p:notesMasterIdLst>
  <p:sldIdLst>
    <p:sldId id="256" r:id="rId8"/>
    <p:sldId id="258" r:id="rId9"/>
    <p:sldId id="321" r:id="rId10"/>
    <p:sldId id="322" r:id="rId11"/>
    <p:sldId id="263" r:id="rId12"/>
    <p:sldId id="323" r:id="rId13"/>
    <p:sldId id="324" r:id="rId14"/>
    <p:sldId id="309" r:id="rId15"/>
  </p:sldIdLst>
  <p:sldSz cx="10691813" cy="7559675"/>
  <p:notesSz cx="6888163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DD5C1B-446F-429E-92CA-0A79E718659C}" v="34" dt="2020-03-26T09:50:20.0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47" autoAdjust="0"/>
    <p:restoredTop sz="94206" autoAdjust="0"/>
  </p:normalViewPr>
  <p:slideViewPr>
    <p:cSldViewPr snapToGrid="0">
      <p:cViewPr varScale="1">
        <p:scale>
          <a:sx n="66" d="100"/>
          <a:sy n="66" d="100"/>
        </p:scale>
        <p:origin x="1476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83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83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r">
              <a:defRPr sz="1300"/>
            </a:lvl1pPr>
          </a:lstStyle>
          <a:p>
            <a:fld id="{5F13BEC3-5672-4008-ABCA-F10C945C4A14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52513" y="1252538"/>
            <a:ext cx="4783137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5" tIns="48312" rIns="96625" bIns="4831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3034"/>
            <a:ext cx="5510530" cy="3946118"/>
          </a:xfrm>
          <a:prstGeom prst="rect">
            <a:avLst/>
          </a:prstGeom>
        </p:spPr>
        <p:txBody>
          <a:bodyPr vert="horz" lIns="96625" tIns="48312" rIns="96625" bIns="4831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4871" cy="502834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9055"/>
            <a:ext cx="2984871" cy="502834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r">
              <a:defRPr sz="1300"/>
            </a:lvl1pPr>
          </a:lstStyle>
          <a:p>
            <a:fld id="{B3C6FE1B-D046-4EB8-BFC4-4863D543C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271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6FE1B-D046-4EB8-BFC4-4863D543C76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648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6FE1B-D046-4EB8-BFC4-4863D543C76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841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6FE1B-D046-4EB8-BFC4-4863D543C76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493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6FE1B-D046-4EB8-BFC4-4863D543C76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351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6FE1B-D046-4EB8-BFC4-4863D543C76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8395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6FE1B-D046-4EB8-BFC4-4863D543C76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1681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6FE1B-D046-4EB8-BFC4-4863D543C76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9101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6FE1B-D046-4EB8-BFC4-4863D543C76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954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0700" y="2538000"/>
            <a:ext cx="9650413" cy="1440000"/>
          </a:xfrm>
          <a:noFill/>
        </p:spPr>
        <p:txBody>
          <a:bodyPr lIns="0" bIns="0" anchor="b">
            <a:noAutofit/>
          </a:bodyPr>
          <a:lstStyle>
            <a:lvl1pPr algn="l">
              <a:lnSpc>
                <a:spcPct val="90000"/>
              </a:lnSpc>
              <a:defRPr sz="6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0701" y="4032000"/>
            <a:ext cx="9650412" cy="1080000"/>
          </a:xfrm>
          <a:noFill/>
        </p:spPr>
        <p:txBody>
          <a:bodyPr l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3200" b="1">
                <a:solidFill>
                  <a:schemeClr val="bg1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8163" y="6923444"/>
            <a:ext cx="2405658" cy="216000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500">
                <a:solidFill>
                  <a:schemeClr val="bg1"/>
                </a:solidFill>
              </a:defRPr>
            </a:lvl1pPr>
          </a:lstStyle>
          <a:p>
            <a:r>
              <a:rPr lang="en-US"/>
              <a:t>23 March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87718" y="6876950"/>
            <a:ext cx="3608487" cy="216000"/>
          </a:xfrm>
        </p:spPr>
        <p:txBody>
          <a:bodyPr>
            <a:noAutofit/>
          </a:bodyPr>
          <a:lstStyle>
            <a:lvl1pPr>
              <a:defRPr>
                <a:solidFill>
                  <a:srgbClr val="8400C6">
                    <a:alpha val="0"/>
                  </a:srgbClr>
                </a:solidFill>
              </a:defRPr>
            </a:lvl1pPr>
          </a:lstStyle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19718" y="6876950"/>
            <a:ext cx="468000" cy="216000"/>
          </a:xfrm>
        </p:spPr>
        <p:txBody>
          <a:bodyPr>
            <a:noAutofit/>
          </a:bodyPr>
          <a:lstStyle>
            <a:lvl1pPr>
              <a:defRPr>
                <a:solidFill>
                  <a:srgbClr val="8400C6">
                    <a:alpha val="0"/>
                  </a:srgbClr>
                </a:solidFill>
              </a:defRPr>
            </a:lvl1pPr>
          </a:lstStyle>
          <a:p>
            <a:fld id="{FD28B870-EEFD-41FE-9A4E-B1C66D22140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196000" cy="205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19" y="396000"/>
            <a:ext cx="1020161" cy="1260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8371113" y="6876000"/>
            <a:ext cx="1800000" cy="21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en-US"/>
            </a:defPPr>
            <a:lvl1pPr>
              <a:defRPr sz="900" b="1">
                <a:solidFill>
                  <a:srgbClr val="8400C6"/>
                </a:solidFill>
              </a:defRPr>
            </a:lvl1pPr>
          </a:lstStyle>
          <a:p>
            <a:pPr lvl="0" algn="r"/>
            <a:r>
              <a:rPr lang="en-GB" dirty="0">
                <a:solidFill>
                  <a:schemeClr val="bg1"/>
                </a:solidFill>
              </a:rPr>
              <a:t>The Duke of Edinburgh’s Award</a:t>
            </a:r>
          </a:p>
        </p:txBody>
      </p:sp>
    </p:spTree>
    <p:extLst>
      <p:ext uri="{BB962C8B-B14F-4D97-AF65-F5344CB8AC3E}">
        <p14:creationId xmlns:p14="http://schemas.microsoft.com/office/powerpoint/2010/main" val="1917836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196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0700" y="2538000"/>
            <a:ext cx="9650413" cy="1440000"/>
          </a:xfrm>
          <a:noFill/>
        </p:spPr>
        <p:txBody>
          <a:bodyPr lIns="0" bIns="0" anchor="b">
            <a:noAutofit/>
          </a:bodyPr>
          <a:lstStyle>
            <a:lvl1pPr algn="l">
              <a:lnSpc>
                <a:spcPct val="90000"/>
              </a:lnSpc>
              <a:defRPr sz="6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0701" y="4032000"/>
            <a:ext cx="9650412" cy="1080000"/>
          </a:xfrm>
          <a:noFill/>
        </p:spPr>
        <p:txBody>
          <a:bodyPr l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3200" b="1">
                <a:solidFill>
                  <a:schemeClr val="bg1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8163" y="6923444"/>
            <a:ext cx="2405658" cy="216000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500">
                <a:solidFill>
                  <a:schemeClr val="bg1"/>
                </a:solidFill>
              </a:defRPr>
            </a:lvl1pPr>
          </a:lstStyle>
          <a:p>
            <a:r>
              <a:rPr lang="en-US"/>
              <a:t>23 March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87718" y="6876950"/>
            <a:ext cx="3608487" cy="216000"/>
          </a:xfrm>
        </p:spPr>
        <p:txBody>
          <a:bodyPr>
            <a:noAutofit/>
          </a:bodyPr>
          <a:lstStyle>
            <a:lvl1pPr>
              <a:defRPr>
                <a:solidFill>
                  <a:srgbClr val="8400C6">
                    <a:alpha val="0"/>
                  </a:srgbClr>
                </a:solidFill>
              </a:defRPr>
            </a:lvl1pPr>
          </a:lstStyle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19718" y="6876950"/>
            <a:ext cx="468000" cy="216000"/>
          </a:xfrm>
        </p:spPr>
        <p:txBody>
          <a:bodyPr>
            <a:noAutofit/>
          </a:bodyPr>
          <a:lstStyle>
            <a:lvl1pPr>
              <a:defRPr>
                <a:solidFill>
                  <a:srgbClr val="8400C6">
                    <a:alpha val="0"/>
                  </a:srgbClr>
                </a:solidFill>
              </a:defRPr>
            </a:lvl1pPr>
          </a:lstStyle>
          <a:p>
            <a:fld id="{FD28B870-EEFD-41FE-9A4E-B1C66D22140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196000" cy="205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19" y="396000"/>
            <a:ext cx="1020161" cy="1260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8371113" y="6876000"/>
            <a:ext cx="1800000" cy="21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en-US"/>
            </a:defPPr>
            <a:lvl1pPr>
              <a:defRPr sz="900" b="1">
                <a:solidFill>
                  <a:srgbClr val="8400C6"/>
                </a:solidFill>
              </a:defRPr>
            </a:lvl1pPr>
          </a:lstStyle>
          <a:p>
            <a:pPr lvl="0" algn="r"/>
            <a:r>
              <a:rPr lang="en-GB" dirty="0">
                <a:solidFill>
                  <a:schemeClr val="bg1"/>
                </a:solidFill>
              </a:rPr>
              <a:t>The Duke of Edinburgh’s Award</a:t>
            </a:r>
          </a:p>
        </p:txBody>
      </p:sp>
    </p:spTree>
    <p:extLst>
      <p:ext uri="{BB962C8B-B14F-4D97-AF65-F5344CB8AC3E}">
        <p14:creationId xmlns:p14="http://schemas.microsoft.com/office/powerpoint/2010/main" val="364434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00" y="2536155"/>
            <a:ext cx="9650413" cy="1440000"/>
          </a:xfrm>
          <a:noFill/>
        </p:spPr>
        <p:txBody>
          <a:bodyPr lIns="0" bIns="0" anchor="b">
            <a:noAutofit/>
          </a:bodyPr>
          <a:lstStyle>
            <a:lvl1pPr>
              <a:lnSpc>
                <a:spcPct val="90000"/>
              </a:lnSpc>
              <a:defRPr sz="6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00" y="4032000"/>
            <a:ext cx="9650413" cy="1080000"/>
          </a:xfrm>
          <a:noFill/>
        </p:spPr>
        <p:txBody>
          <a:bodyPr lIns="0" bIns="0">
            <a:noAutofit/>
          </a:bodyPr>
          <a:lstStyle>
            <a:lvl1pPr marL="0" indent="0">
              <a:spcBef>
                <a:spcPts val="0"/>
              </a:spcBef>
              <a:buNone/>
              <a:defRPr sz="3200" b="1">
                <a:solidFill>
                  <a:schemeClr val="bg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/>
              <a:t>Update footer details using Insert &gt; Header &amp; Footer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D28B870-EEFD-41FE-9A4E-B1C66D22140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28531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96850" y="1817688"/>
            <a:ext cx="10298113" cy="55435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7556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96850" y="1817688"/>
            <a:ext cx="10298113" cy="55435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9013" y="2484438"/>
            <a:ext cx="3960000" cy="40671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42800" y="2484438"/>
            <a:ext cx="3960000" cy="40671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3896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96850" y="1817688"/>
            <a:ext cx="5148263" cy="55435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9013" y="2484438"/>
            <a:ext cx="3600000" cy="40671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5345113" y="1817688"/>
            <a:ext cx="5149850" cy="554355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GB" dirty="0"/>
              <a:t>Click icon to add photo </a:t>
            </a:r>
            <a:br>
              <a:rPr lang="en-GB" dirty="0"/>
            </a:br>
            <a:r>
              <a:rPr lang="en-GB" dirty="0"/>
              <a:t>(will crop automatically to 154x143mm)</a:t>
            </a:r>
          </a:p>
        </p:txBody>
      </p:sp>
    </p:spTree>
    <p:extLst>
      <p:ext uri="{BB962C8B-B14F-4D97-AF65-F5344CB8AC3E}">
        <p14:creationId xmlns:p14="http://schemas.microsoft.com/office/powerpoint/2010/main" val="13138030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3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5" y="1853171"/>
            <a:ext cx="4523138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5" y="2761381"/>
            <a:ext cx="4523138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0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0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3322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/>
              <a:t>Update footer details using Insert &gt; Header &amp; Footer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D28B870-EEFD-41FE-9A4E-B1C66D22140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745113" y="3000468"/>
            <a:ext cx="7200000" cy="1559942"/>
          </a:xfrm>
        </p:spPr>
        <p:txBody>
          <a:bodyPr lIns="468000" tIns="360000" bIns="432000" anchor="ctr" anchorCtr="0">
            <a:spAutoFit/>
          </a:bodyPr>
          <a:lstStyle>
            <a:lvl1pPr>
              <a:spcAft>
                <a:spcPts val="0"/>
              </a:spcAft>
              <a:defRPr sz="2400">
                <a:solidFill>
                  <a:schemeClr val="accent1"/>
                </a:solidFill>
              </a:defRPr>
            </a:lvl1pPr>
            <a:lvl2pPr>
              <a:defRPr sz="1300" b="1" cap="all" baseline="0">
                <a:solidFill>
                  <a:schemeClr val="accent1"/>
                </a:solidFill>
              </a:defRPr>
            </a:lvl2pPr>
          </a:lstStyle>
          <a:p>
            <a:pPr lvl="0"/>
            <a:r>
              <a:rPr lang="en-GB" dirty="0"/>
              <a:t>Level 1 (quote)</a:t>
            </a:r>
          </a:p>
          <a:p>
            <a:pPr lvl="1"/>
            <a:r>
              <a:rPr lang="en-GB" dirty="0"/>
              <a:t>Level 2 (quote source)</a:t>
            </a:r>
          </a:p>
        </p:txBody>
      </p:sp>
    </p:spTree>
    <p:extLst>
      <p:ext uri="{BB962C8B-B14F-4D97-AF65-F5344CB8AC3E}">
        <p14:creationId xmlns:p14="http://schemas.microsoft.com/office/powerpoint/2010/main" val="27708774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7353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336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00" y="2536155"/>
            <a:ext cx="9650413" cy="1440000"/>
          </a:xfrm>
          <a:noFill/>
        </p:spPr>
        <p:txBody>
          <a:bodyPr lIns="0" bIns="0" anchor="b">
            <a:noAutofit/>
          </a:bodyPr>
          <a:lstStyle>
            <a:lvl1pPr>
              <a:lnSpc>
                <a:spcPct val="90000"/>
              </a:lnSpc>
              <a:defRPr sz="6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00" y="4032000"/>
            <a:ext cx="9650413" cy="1080000"/>
          </a:xfrm>
          <a:noFill/>
        </p:spPr>
        <p:txBody>
          <a:bodyPr lIns="0" bIns="0">
            <a:noAutofit/>
          </a:bodyPr>
          <a:lstStyle>
            <a:lvl1pPr marL="0" indent="0">
              <a:spcBef>
                <a:spcPts val="0"/>
              </a:spcBef>
              <a:buNone/>
              <a:defRPr sz="3200" b="1">
                <a:solidFill>
                  <a:schemeClr val="bg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/>
              <a:t>Update footer details using Insert &gt; Header &amp; Footer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D28B870-EEFD-41FE-9A4E-B1C66D22140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2748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0700" y="2538000"/>
            <a:ext cx="9650413" cy="1440000"/>
          </a:xfrm>
          <a:noFill/>
        </p:spPr>
        <p:txBody>
          <a:bodyPr lIns="0" bIns="0" anchor="b">
            <a:noAutofit/>
          </a:bodyPr>
          <a:lstStyle>
            <a:lvl1pPr algn="l">
              <a:lnSpc>
                <a:spcPct val="90000"/>
              </a:lnSpc>
              <a:defRPr sz="6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0701" y="4032000"/>
            <a:ext cx="9650412" cy="1080000"/>
          </a:xfrm>
          <a:noFill/>
        </p:spPr>
        <p:txBody>
          <a:bodyPr l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3200" b="1">
                <a:solidFill>
                  <a:schemeClr val="bg1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8163" y="6923444"/>
            <a:ext cx="2405658" cy="216000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500">
                <a:solidFill>
                  <a:schemeClr val="bg1"/>
                </a:solidFill>
              </a:defRPr>
            </a:lvl1pPr>
          </a:lstStyle>
          <a:p>
            <a:r>
              <a:rPr lang="en-US"/>
              <a:t>23 March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87718" y="6876950"/>
            <a:ext cx="3608487" cy="216000"/>
          </a:xfrm>
        </p:spPr>
        <p:txBody>
          <a:bodyPr>
            <a:noAutofit/>
          </a:bodyPr>
          <a:lstStyle>
            <a:lvl1pPr>
              <a:defRPr>
                <a:solidFill>
                  <a:srgbClr val="8400C6">
                    <a:alpha val="0"/>
                  </a:srgbClr>
                </a:solidFill>
              </a:defRPr>
            </a:lvl1pPr>
          </a:lstStyle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19718" y="6876950"/>
            <a:ext cx="468000" cy="216000"/>
          </a:xfrm>
        </p:spPr>
        <p:txBody>
          <a:bodyPr>
            <a:noAutofit/>
          </a:bodyPr>
          <a:lstStyle>
            <a:lvl1pPr>
              <a:defRPr>
                <a:solidFill>
                  <a:srgbClr val="8400C6">
                    <a:alpha val="0"/>
                  </a:srgbClr>
                </a:solidFill>
              </a:defRPr>
            </a:lvl1pPr>
          </a:lstStyle>
          <a:p>
            <a:fld id="{FD28B870-EEFD-41FE-9A4E-B1C66D22140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196000" cy="205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19" y="396000"/>
            <a:ext cx="1020161" cy="1260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8371113" y="6876000"/>
            <a:ext cx="1800000" cy="21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en-US"/>
            </a:defPPr>
            <a:lvl1pPr>
              <a:defRPr sz="900" b="1">
                <a:solidFill>
                  <a:srgbClr val="8400C6"/>
                </a:solidFill>
              </a:defRPr>
            </a:lvl1pPr>
          </a:lstStyle>
          <a:p>
            <a:pPr lvl="0" algn="r"/>
            <a:r>
              <a:rPr lang="en-GB" dirty="0">
                <a:solidFill>
                  <a:schemeClr val="bg1"/>
                </a:solidFill>
              </a:rPr>
              <a:t>The Duke of Edinburgh’s Award</a:t>
            </a:r>
          </a:p>
        </p:txBody>
      </p:sp>
    </p:spTree>
    <p:extLst>
      <p:ext uri="{BB962C8B-B14F-4D97-AF65-F5344CB8AC3E}">
        <p14:creationId xmlns:p14="http://schemas.microsoft.com/office/powerpoint/2010/main" val="29958313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00" y="2536155"/>
            <a:ext cx="9650413" cy="1440000"/>
          </a:xfrm>
          <a:noFill/>
        </p:spPr>
        <p:txBody>
          <a:bodyPr lIns="0" bIns="0" anchor="b">
            <a:noAutofit/>
          </a:bodyPr>
          <a:lstStyle>
            <a:lvl1pPr>
              <a:lnSpc>
                <a:spcPct val="90000"/>
              </a:lnSpc>
              <a:defRPr sz="6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00" y="4032000"/>
            <a:ext cx="9650413" cy="1080000"/>
          </a:xfrm>
          <a:noFill/>
        </p:spPr>
        <p:txBody>
          <a:bodyPr lIns="0" bIns="0">
            <a:noAutofit/>
          </a:bodyPr>
          <a:lstStyle>
            <a:lvl1pPr marL="0" indent="0">
              <a:spcBef>
                <a:spcPts val="0"/>
              </a:spcBef>
              <a:buNone/>
              <a:defRPr sz="3200" b="1">
                <a:solidFill>
                  <a:schemeClr val="bg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/>
              <a:t>Update footer details using Insert &gt; Header &amp; Footer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D28B870-EEFD-41FE-9A4E-B1C66D22140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67274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96850" y="1817688"/>
            <a:ext cx="10298113" cy="55435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8848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96850" y="1817688"/>
            <a:ext cx="10298113" cy="55435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9013" y="2484438"/>
            <a:ext cx="3960000" cy="40671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42800" y="2484438"/>
            <a:ext cx="3960000" cy="40671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8332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96850" y="1817688"/>
            <a:ext cx="5148263" cy="55435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9013" y="2484438"/>
            <a:ext cx="3600000" cy="40671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5345113" y="1817688"/>
            <a:ext cx="5149850" cy="554355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GB" dirty="0"/>
              <a:t>Click icon to add photo </a:t>
            </a:r>
            <a:br>
              <a:rPr lang="en-GB" dirty="0"/>
            </a:br>
            <a:r>
              <a:rPr lang="en-GB" dirty="0"/>
              <a:t>(will crop automatically to 154x143mm)</a:t>
            </a:r>
          </a:p>
        </p:txBody>
      </p:sp>
    </p:spTree>
    <p:extLst>
      <p:ext uri="{BB962C8B-B14F-4D97-AF65-F5344CB8AC3E}">
        <p14:creationId xmlns:p14="http://schemas.microsoft.com/office/powerpoint/2010/main" val="12229932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3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5" y="1853171"/>
            <a:ext cx="4523138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5" y="2761381"/>
            <a:ext cx="4523138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0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0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7412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/>
              <a:t>Update footer details using Insert &gt; Header &amp; Footer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D28B870-EEFD-41FE-9A4E-B1C66D22140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745113" y="3000468"/>
            <a:ext cx="7200000" cy="1559942"/>
          </a:xfrm>
        </p:spPr>
        <p:txBody>
          <a:bodyPr lIns="468000" tIns="360000" bIns="432000" anchor="ctr" anchorCtr="0">
            <a:spAutoFit/>
          </a:bodyPr>
          <a:lstStyle>
            <a:lvl1pPr>
              <a:spcAft>
                <a:spcPts val="0"/>
              </a:spcAft>
              <a:defRPr sz="2400">
                <a:solidFill>
                  <a:schemeClr val="accent1"/>
                </a:solidFill>
              </a:defRPr>
            </a:lvl1pPr>
            <a:lvl2pPr>
              <a:defRPr sz="1300" b="1" cap="all" baseline="0">
                <a:solidFill>
                  <a:schemeClr val="accent1"/>
                </a:solidFill>
              </a:defRPr>
            </a:lvl2pPr>
          </a:lstStyle>
          <a:p>
            <a:pPr lvl="0"/>
            <a:r>
              <a:rPr lang="en-GB" dirty="0"/>
              <a:t>Level 1 (quote)</a:t>
            </a:r>
          </a:p>
          <a:p>
            <a:pPr lvl="1"/>
            <a:r>
              <a:rPr lang="en-GB" dirty="0"/>
              <a:t>Level 2 (quote source)</a:t>
            </a:r>
          </a:p>
        </p:txBody>
      </p:sp>
    </p:spTree>
    <p:extLst>
      <p:ext uri="{BB962C8B-B14F-4D97-AF65-F5344CB8AC3E}">
        <p14:creationId xmlns:p14="http://schemas.microsoft.com/office/powerpoint/2010/main" val="1964454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5387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8397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0700" y="2538000"/>
            <a:ext cx="9650413" cy="1440000"/>
          </a:xfrm>
          <a:noFill/>
        </p:spPr>
        <p:txBody>
          <a:bodyPr lIns="0" bIns="0" anchor="b">
            <a:noAutofit/>
          </a:bodyPr>
          <a:lstStyle>
            <a:lvl1pPr algn="l">
              <a:lnSpc>
                <a:spcPct val="90000"/>
              </a:lnSpc>
              <a:defRPr sz="6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0701" y="4032000"/>
            <a:ext cx="9650412" cy="1080000"/>
          </a:xfrm>
          <a:noFill/>
        </p:spPr>
        <p:txBody>
          <a:bodyPr l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3200" b="1">
                <a:solidFill>
                  <a:schemeClr val="bg1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8163" y="6923444"/>
            <a:ext cx="2405658" cy="216000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500">
                <a:solidFill>
                  <a:schemeClr val="bg1"/>
                </a:solidFill>
              </a:defRPr>
            </a:lvl1pPr>
          </a:lstStyle>
          <a:p>
            <a:r>
              <a:rPr lang="en-US"/>
              <a:t>23 March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87718" y="6876950"/>
            <a:ext cx="3608487" cy="216000"/>
          </a:xfrm>
        </p:spPr>
        <p:txBody>
          <a:bodyPr>
            <a:noAutofit/>
          </a:bodyPr>
          <a:lstStyle>
            <a:lvl1pPr>
              <a:defRPr>
                <a:solidFill>
                  <a:srgbClr val="8400C6">
                    <a:alpha val="0"/>
                  </a:srgbClr>
                </a:solidFill>
              </a:defRPr>
            </a:lvl1pPr>
          </a:lstStyle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19718" y="6876950"/>
            <a:ext cx="468000" cy="216000"/>
          </a:xfrm>
        </p:spPr>
        <p:txBody>
          <a:bodyPr>
            <a:noAutofit/>
          </a:bodyPr>
          <a:lstStyle>
            <a:lvl1pPr>
              <a:defRPr>
                <a:solidFill>
                  <a:srgbClr val="8400C6">
                    <a:alpha val="0"/>
                  </a:srgbClr>
                </a:solidFill>
              </a:defRPr>
            </a:lvl1pPr>
          </a:lstStyle>
          <a:p>
            <a:fld id="{FD28B870-EEFD-41FE-9A4E-B1C66D22140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196000" cy="205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19" y="396000"/>
            <a:ext cx="1020161" cy="1260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8371113" y="6876000"/>
            <a:ext cx="1800000" cy="21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en-US"/>
            </a:defPPr>
            <a:lvl1pPr>
              <a:defRPr sz="900" b="1">
                <a:solidFill>
                  <a:srgbClr val="8400C6"/>
                </a:solidFill>
              </a:defRPr>
            </a:lvl1pPr>
          </a:lstStyle>
          <a:p>
            <a:pPr lvl="0" algn="r"/>
            <a:r>
              <a:rPr lang="en-GB" dirty="0">
                <a:solidFill>
                  <a:schemeClr val="bg1"/>
                </a:solidFill>
              </a:rPr>
              <a:t>The Duke of Edinburgh’s Award</a:t>
            </a:r>
          </a:p>
        </p:txBody>
      </p:sp>
    </p:spTree>
    <p:extLst>
      <p:ext uri="{BB962C8B-B14F-4D97-AF65-F5344CB8AC3E}">
        <p14:creationId xmlns:p14="http://schemas.microsoft.com/office/powerpoint/2010/main" val="3931747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96850" y="1817688"/>
            <a:ext cx="10298113" cy="55435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6450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00" y="2536155"/>
            <a:ext cx="9650413" cy="1440000"/>
          </a:xfrm>
          <a:noFill/>
        </p:spPr>
        <p:txBody>
          <a:bodyPr lIns="0" bIns="0" anchor="b">
            <a:noAutofit/>
          </a:bodyPr>
          <a:lstStyle>
            <a:lvl1pPr>
              <a:lnSpc>
                <a:spcPct val="90000"/>
              </a:lnSpc>
              <a:defRPr sz="6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00" y="4032000"/>
            <a:ext cx="9650413" cy="1080000"/>
          </a:xfrm>
          <a:noFill/>
        </p:spPr>
        <p:txBody>
          <a:bodyPr lIns="0" bIns="0">
            <a:noAutofit/>
          </a:bodyPr>
          <a:lstStyle>
            <a:lvl1pPr marL="0" indent="0">
              <a:spcBef>
                <a:spcPts val="0"/>
              </a:spcBef>
              <a:buNone/>
              <a:defRPr sz="3200" b="1">
                <a:solidFill>
                  <a:schemeClr val="bg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/>
              <a:t>Update footer details using Insert &gt; Header &amp; Footer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D28B870-EEFD-41FE-9A4E-B1C66D22140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45182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96850" y="1817688"/>
            <a:ext cx="10298113" cy="55435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9236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96850" y="1817688"/>
            <a:ext cx="10298113" cy="55435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9013" y="2484438"/>
            <a:ext cx="3960000" cy="40671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42800" y="2484438"/>
            <a:ext cx="3960000" cy="40671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4856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96850" y="1817688"/>
            <a:ext cx="5148263" cy="55435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9013" y="2484438"/>
            <a:ext cx="3600000" cy="40671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5345113" y="1817688"/>
            <a:ext cx="5149850" cy="554355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GB" dirty="0"/>
              <a:t>Click icon to add photo </a:t>
            </a:r>
            <a:br>
              <a:rPr lang="en-GB" dirty="0"/>
            </a:br>
            <a:r>
              <a:rPr lang="en-GB" dirty="0"/>
              <a:t>(will crop automatically to 154x143mm)</a:t>
            </a:r>
          </a:p>
        </p:txBody>
      </p:sp>
    </p:spTree>
    <p:extLst>
      <p:ext uri="{BB962C8B-B14F-4D97-AF65-F5344CB8AC3E}">
        <p14:creationId xmlns:p14="http://schemas.microsoft.com/office/powerpoint/2010/main" val="3867892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3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5" y="1853171"/>
            <a:ext cx="4523138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5" y="2761381"/>
            <a:ext cx="4523138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0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0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6653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/>
              <a:t>Update footer details using Insert &gt; Header &amp; Footer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D28B870-EEFD-41FE-9A4E-B1C66D22140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745113" y="3000468"/>
            <a:ext cx="7200000" cy="1559942"/>
          </a:xfrm>
        </p:spPr>
        <p:txBody>
          <a:bodyPr lIns="468000" tIns="360000" bIns="432000" anchor="ctr" anchorCtr="0">
            <a:spAutoFit/>
          </a:bodyPr>
          <a:lstStyle>
            <a:lvl1pPr>
              <a:spcAft>
                <a:spcPts val="0"/>
              </a:spcAft>
              <a:defRPr sz="2400">
                <a:solidFill>
                  <a:schemeClr val="accent1"/>
                </a:solidFill>
              </a:defRPr>
            </a:lvl1pPr>
            <a:lvl2pPr>
              <a:defRPr sz="1300" b="1" cap="all" baseline="0">
                <a:solidFill>
                  <a:schemeClr val="accent1"/>
                </a:solidFill>
              </a:defRPr>
            </a:lvl2pPr>
          </a:lstStyle>
          <a:p>
            <a:pPr lvl="0"/>
            <a:r>
              <a:rPr lang="en-GB" dirty="0"/>
              <a:t>Level 1 (quote)</a:t>
            </a:r>
          </a:p>
          <a:p>
            <a:pPr lvl="1"/>
            <a:r>
              <a:rPr lang="en-GB" dirty="0"/>
              <a:t>Level 2 (quote source)</a:t>
            </a:r>
          </a:p>
        </p:txBody>
      </p:sp>
    </p:spTree>
    <p:extLst>
      <p:ext uri="{BB962C8B-B14F-4D97-AF65-F5344CB8AC3E}">
        <p14:creationId xmlns:p14="http://schemas.microsoft.com/office/powerpoint/2010/main" val="101429718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34043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828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96850" y="1817688"/>
            <a:ext cx="10298113" cy="55435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9013" y="2484438"/>
            <a:ext cx="3960000" cy="4067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42800" y="2484438"/>
            <a:ext cx="3960000" cy="4067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92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96850" y="1817688"/>
            <a:ext cx="10298113" cy="55435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9013" y="2484438"/>
            <a:ext cx="2664000" cy="4067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14063" y="2484438"/>
            <a:ext cx="2664000" cy="4067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7039113" y="2484438"/>
            <a:ext cx="2664000" cy="4067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4996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96850" y="1817688"/>
            <a:ext cx="10298113" cy="55435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9013" y="2484438"/>
            <a:ext cx="3600000" cy="4067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5345113" y="1817688"/>
            <a:ext cx="5149850" cy="554355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GB" dirty="0"/>
              <a:t>Click icon to add photo </a:t>
            </a:r>
            <a:br>
              <a:rPr lang="en-GB" dirty="0"/>
            </a:br>
            <a:r>
              <a:rPr lang="en-GB" dirty="0"/>
              <a:t>(will crop automatically to 154x143mm)</a:t>
            </a:r>
          </a:p>
        </p:txBody>
      </p:sp>
    </p:spTree>
    <p:extLst>
      <p:ext uri="{BB962C8B-B14F-4D97-AF65-F5344CB8AC3E}">
        <p14:creationId xmlns:p14="http://schemas.microsoft.com/office/powerpoint/2010/main" val="1708748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3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5" y="1853171"/>
            <a:ext cx="4523138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5" y="2761381"/>
            <a:ext cx="4523138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0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0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069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/>
              <a:t>Update footer details using Insert &gt; Header &amp; Footer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D28B870-EEFD-41FE-9A4E-B1C66D22140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745113" y="3000468"/>
            <a:ext cx="7200000" cy="1559942"/>
          </a:xfrm>
        </p:spPr>
        <p:txBody>
          <a:bodyPr lIns="468000" tIns="360000" bIns="432000" anchor="ctr" anchorCtr="0">
            <a:spAutoFit/>
          </a:bodyPr>
          <a:lstStyle>
            <a:lvl1pPr>
              <a:spcAft>
                <a:spcPts val="0"/>
              </a:spcAft>
              <a:defRPr sz="2400">
                <a:solidFill>
                  <a:schemeClr val="accent1"/>
                </a:solidFill>
              </a:defRPr>
            </a:lvl1pPr>
            <a:lvl2pPr>
              <a:defRPr sz="1300" b="1" cap="all" baseline="0">
                <a:solidFill>
                  <a:schemeClr val="accent1"/>
                </a:solidFill>
              </a:defRPr>
            </a:lvl2pPr>
          </a:lstStyle>
          <a:p>
            <a:pPr lvl="0"/>
            <a:r>
              <a:rPr lang="en-GB" dirty="0"/>
              <a:t>Level 1 (quote)</a:t>
            </a:r>
          </a:p>
          <a:p>
            <a:pPr lvl="1"/>
            <a:r>
              <a:rPr lang="en-GB" dirty="0"/>
              <a:t>Level 2 (quote source)</a:t>
            </a:r>
          </a:p>
        </p:txBody>
      </p:sp>
    </p:spTree>
    <p:extLst>
      <p:ext uri="{BB962C8B-B14F-4D97-AF65-F5344CB8AC3E}">
        <p14:creationId xmlns:p14="http://schemas.microsoft.com/office/powerpoint/2010/main" val="553643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681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24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33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963813" cy="1619250"/>
          </a:xfrm>
          <a:prstGeom prst="rect">
            <a:avLst/>
          </a:prstGeom>
          <a:solidFill>
            <a:schemeClr val="tx2"/>
          </a:solidFill>
        </p:spPr>
        <p:txBody>
          <a:bodyPr vert="horz" lIns="540000" tIns="0" rIns="0" bIns="360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9013" y="2484438"/>
            <a:ext cx="8713787" cy="40671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1113" y="6876950"/>
            <a:ext cx="1800000" cy="21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9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r>
              <a:rPr lang="en-US" dirty="0"/>
              <a:t>23 March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89013" y="6876950"/>
            <a:ext cx="4356100" cy="21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900" b="1">
                <a:solidFill>
                  <a:schemeClr val="tx2"/>
                </a:solidFill>
              </a:defRPr>
            </a:lvl1pPr>
          </a:lstStyle>
          <a:p>
            <a:r>
              <a:rPr lang="en-GB"/>
              <a:t>Update footer details using Insert &gt; Header &amp; Footer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0700" y="6876950"/>
            <a:ext cx="468313" cy="21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200" b="1">
                <a:solidFill>
                  <a:schemeClr val="tx2"/>
                </a:solidFill>
              </a:defRPr>
            </a:lvl1pPr>
          </a:lstStyle>
          <a:p>
            <a:fld id="{FD28B870-EEFD-41FE-9A4E-B1C66D22140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8963813" y="0"/>
            <a:ext cx="1728000" cy="1619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3080" y="208800"/>
            <a:ext cx="789465" cy="11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148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88" r:id="rId5"/>
    <p:sldLayoutId id="2147483656" r:id="rId6"/>
    <p:sldLayoutId id="2147483653" r:id="rId7"/>
    <p:sldLayoutId id="2147483657" r:id="rId8"/>
    <p:sldLayoutId id="2147483654" r:id="rId9"/>
    <p:sldLayoutId id="2147483655" r:id="rId10"/>
  </p:sldLayoutIdLst>
  <p:hf hdr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1007943" rtl="0" eaLnBrk="1" latinLnBrk="0" hangingPunct="1">
        <a:lnSpc>
          <a:spcPct val="110000"/>
        </a:lnSpc>
        <a:spcBef>
          <a:spcPts val="0"/>
        </a:spcBef>
        <a:spcAft>
          <a:spcPts val="1800"/>
        </a:spcAft>
        <a:buFont typeface="Arial" panose="020B0604020202020204" pitchFamily="34" charset="0"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1007943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0" indent="0" algn="l" defTabSz="1007943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None/>
        <a:defRPr sz="13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0" indent="0" algn="l" defTabSz="1007943" rtl="0" eaLnBrk="1" latinLnBrk="0" hangingPunct="1">
        <a:lnSpc>
          <a:spcPct val="120000"/>
        </a:lnSpc>
        <a:spcBef>
          <a:spcPts val="9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16000" indent="-216000" algn="l" defTabSz="1007943" rtl="0" eaLnBrk="1" latinLnBrk="0" hangingPunct="1">
        <a:lnSpc>
          <a:spcPct val="120000"/>
        </a:lnSpc>
        <a:spcBef>
          <a:spcPts val="45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432000" indent="-216000" algn="l" defTabSz="1007943" rtl="0" eaLnBrk="1" latinLnBrk="0" hangingPunct="1">
        <a:lnSpc>
          <a:spcPct val="120000"/>
        </a:lnSpc>
        <a:spcBef>
          <a:spcPts val="45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>
          <p15:clr>
            <a:srgbClr val="F26B43"/>
          </p15:clr>
        </p15:guide>
        <p15:guide id="2" pos="3367">
          <p15:clr>
            <a:srgbClr val="F26B43"/>
          </p15:clr>
        </p15:guide>
        <p15:guide id="3" orient="horz" pos="1020">
          <p15:clr>
            <a:srgbClr val="F26B43"/>
          </p15:clr>
        </p15:guide>
        <p15:guide id="6" pos="124">
          <p15:clr>
            <a:srgbClr val="F26B43"/>
          </p15:clr>
        </p15:guide>
        <p15:guide id="7" pos="328">
          <p15:clr>
            <a:srgbClr val="F26B43"/>
          </p15:clr>
        </p15:guide>
        <p15:guide id="8" pos="6611">
          <p15:clr>
            <a:srgbClr val="F26B43"/>
          </p15:clr>
        </p15:guide>
        <p15:guide id="9" orient="horz" pos="4762">
          <p15:clr>
            <a:srgbClr val="F26B43"/>
          </p15:clr>
        </p15:guide>
        <p15:guide id="10" orient="horz" pos="4637">
          <p15:clr>
            <a:srgbClr val="F26B43"/>
          </p15:clr>
        </p15:guide>
        <p15:guide id="11" orient="horz" pos="1145">
          <p15:clr>
            <a:srgbClr val="F26B43"/>
          </p15:clr>
        </p15:guide>
        <p15:guide id="12" orient="horz" pos="4468">
          <p15:clr>
            <a:srgbClr val="F26B43"/>
          </p15:clr>
        </p15:guide>
        <p15:guide id="13" pos="623">
          <p15:clr>
            <a:srgbClr val="F26B43"/>
          </p15:clr>
        </p15:guide>
        <p15:guide id="14" pos="6407">
          <p15:clr>
            <a:srgbClr val="F26B43"/>
          </p15:clr>
        </p15:guide>
        <p15:guide id="15" orient="horz" pos="1565">
          <p15:clr>
            <a:srgbClr val="F26B43"/>
          </p15:clr>
        </p15:guide>
        <p15:guide id="16" pos="5646">
          <p15:clr>
            <a:srgbClr val="F26B43"/>
          </p15:clr>
        </p15:guide>
        <p15:guide id="17" orient="horz" pos="4127">
          <p15:clr>
            <a:srgbClr val="F26B43"/>
          </p15:clr>
        </p15:guide>
        <p15:guide id="18" pos="6112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963813" cy="1619250"/>
          </a:xfrm>
          <a:prstGeom prst="rect">
            <a:avLst/>
          </a:prstGeom>
          <a:solidFill>
            <a:schemeClr val="tx2"/>
          </a:solidFill>
        </p:spPr>
        <p:txBody>
          <a:bodyPr vert="horz" lIns="540000" tIns="0" rIns="0" bIns="36000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9013" y="2484438"/>
            <a:ext cx="8713787" cy="40671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1113" y="6876950"/>
            <a:ext cx="1800000" cy="21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9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r>
              <a:rPr lang="en-US" dirty="0"/>
              <a:t>23 March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89013" y="6876950"/>
            <a:ext cx="4356100" cy="21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900" b="1">
                <a:solidFill>
                  <a:schemeClr val="tx2"/>
                </a:solidFill>
              </a:defRPr>
            </a:lvl1pPr>
          </a:lstStyle>
          <a:p>
            <a:r>
              <a:rPr lang="en-GB"/>
              <a:t>Update footer details using Insert &gt; Header &amp; Footer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0700" y="6876950"/>
            <a:ext cx="468313" cy="21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200" b="1">
                <a:solidFill>
                  <a:schemeClr val="tx2"/>
                </a:solidFill>
              </a:defRPr>
            </a:lvl1pPr>
          </a:lstStyle>
          <a:p>
            <a:fld id="{FD28B870-EEFD-41FE-9A4E-B1C66D22140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8963813" y="0"/>
            <a:ext cx="1728000" cy="1619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3080" y="208800"/>
            <a:ext cx="789465" cy="11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24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</p:sldLayoutIdLst>
  <p:hf hdr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1007943" rtl="0" eaLnBrk="1" latinLnBrk="0" hangingPunct="1">
        <a:lnSpc>
          <a:spcPct val="110000"/>
        </a:lnSpc>
        <a:spcBef>
          <a:spcPts val="0"/>
        </a:spcBef>
        <a:spcAft>
          <a:spcPts val="1800"/>
        </a:spcAft>
        <a:buFont typeface="Arial" panose="020B0604020202020204" pitchFamily="34" charset="0"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1007943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0" indent="0" algn="l" defTabSz="1007943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None/>
        <a:defRPr sz="13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0" indent="0" algn="l" defTabSz="1007943" rtl="0" eaLnBrk="1" latinLnBrk="0" hangingPunct="1">
        <a:lnSpc>
          <a:spcPct val="120000"/>
        </a:lnSpc>
        <a:spcBef>
          <a:spcPts val="9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16000" indent="-216000" algn="l" defTabSz="1007943" rtl="0" eaLnBrk="1" latinLnBrk="0" hangingPunct="1">
        <a:lnSpc>
          <a:spcPct val="120000"/>
        </a:lnSpc>
        <a:spcBef>
          <a:spcPts val="45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432000" indent="-216000" algn="l" defTabSz="1007943" rtl="0" eaLnBrk="1" latinLnBrk="0" hangingPunct="1">
        <a:lnSpc>
          <a:spcPct val="120000"/>
        </a:lnSpc>
        <a:spcBef>
          <a:spcPts val="45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>
          <p15:clr>
            <a:srgbClr val="F26B43"/>
          </p15:clr>
        </p15:guide>
        <p15:guide id="2" pos="3367">
          <p15:clr>
            <a:srgbClr val="F26B43"/>
          </p15:clr>
        </p15:guide>
        <p15:guide id="3" orient="horz" pos="1020">
          <p15:clr>
            <a:srgbClr val="F26B43"/>
          </p15:clr>
        </p15:guide>
        <p15:guide id="4" pos="124">
          <p15:clr>
            <a:srgbClr val="F26B43"/>
          </p15:clr>
        </p15:guide>
        <p15:guide id="5" pos="328">
          <p15:clr>
            <a:srgbClr val="F26B43"/>
          </p15:clr>
        </p15:guide>
        <p15:guide id="6" pos="6611">
          <p15:clr>
            <a:srgbClr val="F26B43"/>
          </p15:clr>
        </p15:guide>
        <p15:guide id="7" orient="horz" pos="4762">
          <p15:clr>
            <a:srgbClr val="F26B43"/>
          </p15:clr>
        </p15:guide>
        <p15:guide id="8" orient="horz" pos="4637">
          <p15:clr>
            <a:srgbClr val="F26B43"/>
          </p15:clr>
        </p15:guide>
        <p15:guide id="9" orient="horz" pos="1145">
          <p15:clr>
            <a:srgbClr val="F26B43"/>
          </p15:clr>
        </p15:guide>
        <p15:guide id="10" orient="horz" pos="4468">
          <p15:clr>
            <a:srgbClr val="F26B43"/>
          </p15:clr>
        </p15:guide>
        <p15:guide id="11" pos="623">
          <p15:clr>
            <a:srgbClr val="F26B43"/>
          </p15:clr>
        </p15:guide>
        <p15:guide id="12" pos="6407">
          <p15:clr>
            <a:srgbClr val="F26B43"/>
          </p15:clr>
        </p15:guide>
        <p15:guide id="13" orient="horz" pos="1565">
          <p15:clr>
            <a:srgbClr val="F26B43"/>
          </p15:clr>
        </p15:guide>
        <p15:guide id="14" pos="5646">
          <p15:clr>
            <a:srgbClr val="F26B43"/>
          </p15:clr>
        </p15:guide>
        <p15:guide id="15" orient="horz" pos="4127">
          <p15:clr>
            <a:srgbClr val="F26B43"/>
          </p15:clr>
        </p15:guide>
        <p15:guide id="16" pos="6112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963813" cy="1619250"/>
          </a:xfrm>
          <a:prstGeom prst="rect">
            <a:avLst/>
          </a:prstGeom>
          <a:solidFill>
            <a:schemeClr val="tx2"/>
          </a:solidFill>
        </p:spPr>
        <p:txBody>
          <a:bodyPr vert="horz" lIns="540000" tIns="0" rIns="0" bIns="36000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9013" y="2484438"/>
            <a:ext cx="8713787" cy="40671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1113" y="6876950"/>
            <a:ext cx="1800000" cy="21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9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r>
              <a:rPr lang="en-US" dirty="0"/>
              <a:t>23 March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89013" y="6876950"/>
            <a:ext cx="4356100" cy="21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900" b="1">
                <a:solidFill>
                  <a:schemeClr val="tx2"/>
                </a:solidFill>
              </a:defRPr>
            </a:lvl1pPr>
          </a:lstStyle>
          <a:p>
            <a:r>
              <a:rPr lang="en-GB"/>
              <a:t>Update footer details using Insert &gt; Header &amp; Footer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0700" y="6876950"/>
            <a:ext cx="468313" cy="21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200" b="1">
                <a:solidFill>
                  <a:schemeClr val="tx2"/>
                </a:solidFill>
              </a:defRPr>
            </a:lvl1pPr>
          </a:lstStyle>
          <a:p>
            <a:fld id="{FD28B870-EEFD-41FE-9A4E-B1C66D22140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8963813" y="0"/>
            <a:ext cx="1728000" cy="1619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3080" y="208800"/>
            <a:ext cx="789465" cy="11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03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</p:sldLayoutIdLst>
  <p:hf hdr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1007943" rtl="0" eaLnBrk="1" latinLnBrk="0" hangingPunct="1">
        <a:lnSpc>
          <a:spcPct val="110000"/>
        </a:lnSpc>
        <a:spcBef>
          <a:spcPts val="0"/>
        </a:spcBef>
        <a:spcAft>
          <a:spcPts val="1800"/>
        </a:spcAft>
        <a:buFont typeface="Arial" panose="020B0604020202020204" pitchFamily="34" charset="0"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1007943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0" indent="0" algn="l" defTabSz="1007943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None/>
        <a:defRPr sz="13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0" indent="0" algn="l" defTabSz="1007943" rtl="0" eaLnBrk="1" latinLnBrk="0" hangingPunct="1">
        <a:lnSpc>
          <a:spcPct val="120000"/>
        </a:lnSpc>
        <a:spcBef>
          <a:spcPts val="9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16000" indent="-216000" algn="l" defTabSz="1007943" rtl="0" eaLnBrk="1" latinLnBrk="0" hangingPunct="1">
        <a:lnSpc>
          <a:spcPct val="120000"/>
        </a:lnSpc>
        <a:spcBef>
          <a:spcPts val="45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432000" indent="-216000" algn="l" defTabSz="1007943" rtl="0" eaLnBrk="1" latinLnBrk="0" hangingPunct="1">
        <a:lnSpc>
          <a:spcPct val="120000"/>
        </a:lnSpc>
        <a:spcBef>
          <a:spcPts val="45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>
          <p15:clr>
            <a:srgbClr val="F26B43"/>
          </p15:clr>
        </p15:guide>
        <p15:guide id="2" pos="3367">
          <p15:clr>
            <a:srgbClr val="F26B43"/>
          </p15:clr>
        </p15:guide>
        <p15:guide id="3" orient="horz" pos="1020">
          <p15:clr>
            <a:srgbClr val="F26B43"/>
          </p15:clr>
        </p15:guide>
        <p15:guide id="4" pos="124">
          <p15:clr>
            <a:srgbClr val="F26B43"/>
          </p15:clr>
        </p15:guide>
        <p15:guide id="5" pos="328">
          <p15:clr>
            <a:srgbClr val="F26B43"/>
          </p15:clr>
        </p15:guide>
        <p15:guide id="6" pos="6611">
          <p15:clr>
            <a:srgbClr val="F26B43"/>
          </p15:clr>
        </p15:guide>
        <p15:guide id="7" orient="horz" pos="4762">
          <p15:clr>
            <a:srgbClr val="F26B43"/>
          </p15:clr>
        </p15:guide>
        <p15:guide id="8" orient="horz" pos="4637">
          <p15:clr>
            <a:srgbClr val="F26B43"/>
          </p15:clr>
        </p15:guide>
        <p15:guide id="9" orient="horz" pos="1145">
          <p15:clr>
            <a:srgbClr val="F26B43"/>
          </p15:clr>
        </p15:guide>
        <p15:guide id="10" orient="horz" pos="4468">
          <p15:clr>
            <a:srgbClr val="F26B43"/>
          </p15:clr>
        </p15:guide>
        <p15:guide id="11" pos="623">
          <p15:clr>
            <a:srgbClr val="F26B43"/>
          </p15:clr>
        </p15:guide>
        <p15:guide id="12" pos="6407">
          <p15:clr>
            <a:srgbClr val="F26B43"/>
          </p15:clr>
        </p15:guide>
        <p15:guide id="13" orient="horz" pos="1565">
          <p15:clr>
            <a:srgbClr val="F26B43"/>
          </p15:clr>
        </p15:guide>
        <p15:guide id="14" pos="5646">
          <p15:clr>
            <a:srgbClr val="F26B43"/>
          </p15:clr>
        </p15:guide>
        <p15:guide id="15" orient="horz" pos="4127">
          <p15:clr>
            <a:srgbClr val="F26B43"/>
          </p15:clr>
        </p15:guide>
        <p15:guide id="16" pos="6112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963813" cy="1619250"/>
          </a:xfrm>
          <a:prstGeom prst="rect">
            <a:avLst/>
          </a:prstGeom>
          <a:solidFill>
            <a:schemeClr val="tx2"/>
          </a:solidFill>
        </p:spPr>
        <p:txBody>
          <a:bodyPr vert="horz" lIns="540000" tIns="0" rIns="0" bIns="36000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9013" y="2484438"/>
            <a:ext cx="8713787" cy="40671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1113" y="6876950"/>
            <a:ext cx="1800000" cy="21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9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r>
              <a:rPr lang="en-US" dirty="0"/>
              <a:t>23 March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89013" y="6876950"/>
            <a:ext cx="4356100" cy="21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900" b="1">
                <a:solidFill>
                  <a:schemeClr val="tx2"/>
                </a:solidFill>
              </a:defRPr>
            </a:lvl1pPr>
          </a:lstStyle>
          <a:p>
            <a:r>
              <a:rPr lang="en-GB"/>
              <a:t>Update footer details using Insert &gt; Header &amp; Footer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0700" y="6876950"/>
            <a:ext cx="468313" cy="21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200" b="1">
                <a:solidFill>
                  <a:schemeClr val="tx2"/>
                </a:solidFill>
              </a:defRPr>
            </a:lvl1pPr>
          </a:lstStyle>
          <a:p>
            <a:fld id="{FD28B870-EEFD-41FE-9A4E-B1C66D22140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8963813" y="0"/>
            <a:ext cx="1728000" cy="1619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3080" y="208800"/>
            <a:ext cx="789465" cy="11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133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</p:sldLayoutIdLst>
  <p:hf hdr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1007943" rtl="0" eaLnBrk="1" latinLnBrk="0" hangingPunct="1">
        <a:lnSpc>
          <a:spcPct val="110000"/>
        </a:lnSpc>
        <a:spcBef>
          <a:spcPts val="0"/>
        </a:spcBef>
        <a:spcAft>
          <a:spcPts val="1800"/>
        </a:spcAft>
        <a:buFont typeface="Arial" panose="020B0604020202020204" pitchFamily="34" charset="0"/>
        <a:buNone/>
        <a:defRPr sz="1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defTabSz="1007943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1600" b="1" kern="1200">
          <a:solidFill>
            <a:schemeClr val="accent1"/>
          </a:solidFill>
          <a:latin typeface="+mn-lt"/>
          <a:ea typeface="+mn-ea"/>
          <a:cs typeface="+mn-cs"/>
        </a:defRPr>
      </a:lvl2pPr>
      <a:lvl3pPr marL="0" indent="0" algn="l" defTabSz="1007943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None/>
        <a:defRPr sz="1300" b="1" kern="1200">
          <a:solidFill>
            <a:schemeClr val="accent1"/>
          </a:solidFill>
          <a:latin typeface="+mn-lt"/>
          <a:ea typeface="+mn-ea"/>
          <a:cs typeface="+mn-cs"/>
        </a:defRPr>
      </a:lvl3pPr>
      <a:lvl4pPr marL="0" indent="0" algn="l" defTabSz="1007943" rtl="0" eaLnBrk="1" latinLnBrk="0" hangingPunct="1">
        <a:lnSpc>
          <a:spcPct val="120000"/>
        </a:lnSpc>
        <a:spcBef>
          <a:spcPts val="9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16000" indent="-216000" algn="l" defTabSz="1007943" rtl="0" eaLnBrk="1" latinLnBrk="0" hangingPunct="1">
        <a:lnSpc>
          <a:spcPct val="120000"/>
        </a:lnSpc>
        <a:spcBef>
          <a:spcPts val="45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432000" indent="-216000" algn="l" defTabSz="1007943" rtl="0" eaLnBrk="1" latinLnBrk="0" hangingPunct="1">
        <a:lnSpc>
          <a:spcPct val="120000"/>
        </a:lnSpc>
        <a:spcBef>
          <a:spcPts val="45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>
          <p15:clr>
            <a:srgbClr val="F26B43"/>
          </p15:clr>
        </p15:guide>
        <p15:guide id="2" pos="3367">
          <p15:clr>
            <a:srgbClr val="F26B43"/>
          </p15:clr>
        </p15:guide>
        <p15:guide id="3" orient="horz" pos="1020">
          <p15:clr>
            <a:srgbClr val="F26B43"/>
          </p15:clr>
        </p15:guide>
        <p15:guide id="4" pos="124">
          <p15:clr>
            <a:srgbClr val="F26B43"/>
          </p15:clr>
        </p15:guide>
        <p15:guide id="5" pos="328">
          <p15:clr>
            <a:srgbClr val="F26B43"/>
          </p15:clr>
        </p15:guide>
        <p15:guide id="6" pos="6611">
          <p15:clr>
            <a:srgbClr val="F26B43"/>
          </p15:clr>
        </p15:guide>
        <p15:guide id="7" orient="horz" pos="4762">
          <p15:clr>
            <a:srgbClr val="F26B43"/>
          </p15:clr>
        </p15:guide>
        <p15:guide id="8" orient="horz" pos="4637">
          <p15:clr>
            <a:srgbClr val="F26B43"/>
          </p15:clr>
        </p15:guide>
        <p15:guide id="9" orient="horz" pos="1145">
          <p15:clr>
            <a:srgbClr val="F26B43"/>
          </p15:clr>
        </p15:guide>
        <p15:guide id="10" orient="horz" pos="4468">
          <p15:clr>
            <a:srgbClr val="F26B43"/>
          </p15:clr>
        </p15:guide>
        <p15:guide id="11" pos="623">
          <p15:clr>
            <a:srgbClr val="F26B43"/>
          </p15:clr>
        </p15:guide>
        <p15:guide id="12" pos="6407">
          <p15:clr>
            <a:srgbClr val="F26B43"/>
          </p15:clr>
        </p15:guide>
        <p15:guide id="13" orient="horz" pos="1565">
          <p15:clr>
            <a:srgbClr val="F26B43"/>
          </p15:clr>
        </p15:guide>
        <p15:guide id="14" pos="5646">
          <p15:clr>
            <a:srgbClr val="F26B43"/>
          </p15:clr>
        </p15:guide>
        <p15:guide id="15" orient="horz" pos="4127">
          <p15:clr>
            <a:srgbClr val="F26B43"/>
          </p15:clr>
        </p15:guide>
        <p15:guide id="16" pos="61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ighspeedtraining.co.uk/hub/environmental-awareness-for-kids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5" Type="http://schemas.openxmlformats.org/officeDocument/2006/relationships/hyperlink" Target="https://www.ecobricks.org/" TargetMode="External"/><Relationship Id="rId4" Type="http://schemas.openxmlformats.org/officeDocument/2006/relationships/hyperlink" Target="https://handsonaswegrow.com/34-recyclables-to-upcycle-for-the-kids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dhousekeeping.com/uk/health/health-advice/a31697332/staying-fit-healthy-self-isolatin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5" Type="http://schemas.openxmlformats.org/officeDocument/2006/relationships/hyperlink" Target="https://www.youtube.com/watch?v=88Ot2ReVHkw" TargetMode="External"/><Relationship Id="rId4" Type="http://schemas.openxmlformats.org/officeDocument/2006/relationships/hyperlink" Target="https://www.cosmickids.com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6" Type="http://schemas.openxmlformats.org/officeDocument/2006/relationships/hyperlink" Target="https://www.british-sign.co.uk/" TargetMode="External"/><Relationship Id="rId5" Type="http://schemas.openxmlformats.org/officeDocument/2006/relationships/hyperlink" Target="https://www.touchtypeit.co.uk/" TargetMode="External"/><Relationship Id="rId4" Type="http://schemas.openxmlformats.org/officeDocument/2006/relationships/hyperlink" Target="https://www.staffordshireconnects.info/kb5/staffordshire/directory/service.page?id=JtaaRY6sDPA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spb.org.uk/fun-and-learning/for-teachers/schools-birdwatch/resources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5" Type="http://schemas.openxmlformats.org/officeDocument/2006/relationships/hyperlink" Target="https://getoutside.ordnancesurvey.co.uk/guides/map-reading-skills-for-children/" TargetMode="External"/><Relationship Id="rId4" Type="http://schemas.openxmlformats.org/officeDocument/2006/relationships/hyperlink" Target="https://www.getoutwiththekids.co.uk/activities/playing-things/map-symbol-bingo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Update footer details using Insert &gt; Header &amp;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579120" y="2682240"/>
            <a:ext cx="9616440" cy="2286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007943">
              <a:lnSpc>
                <a:spcPct val="110000"/>
              </a:lnSpc>
            </a:pPr>
            <a:r>
              <a:rPr lang="en-GB" sz="6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My </a:t>
            </a:r>
            <a:r>
              <a:rPr lang="en-GB" sz="6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DofE</a:t>
            </a:r>
            <a:r>
              <a:rPr lang="en-GB" sz="6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Home Activities  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31182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DofE is……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989013" y="2697480"/>
            <a:ext cx="4893627" cy="33375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007943">
              <a:lnSpc>
                <a:spcPct val="110000"/>
              </a:lnSpc>
            </a:pPr>
            <a:r>
              <a:rPr lang="en-GB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Whilst we are all staying safe at home to stop the spread of the </a:t>
            </a:r>
            <a:r>
              <a:rPr lang="en-GB" sz="32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carona</a:t>
            </a:r>
            <a:r>
              <a:rPr lang="en-GB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virus.</a:t>
            </a:r>
          </a:p>
          <a:p>
            <a:pPr defTabSz="1007943">
              <a:lnSpc>
                <a:spcPct val="110000"/>
              </a:lnSpc>
            </a:pPr>
            <a:endParaRPr lang="en-GB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defTabSz="1007943">
              <a:lnSpc>
                <a:spcPct val="110000"/>
              </a:lnSpc>
            </a:pPr>
            <a:r>
              <a:rPr lang="en-GB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We can continue with some </a:t>
            </a:r>
            <a:r>
              <a:rPr lang="en-GB" sz="32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DofE</a:t>
            </a:r>
            <a:r>
              <a:rPr lang="en-GB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activities </a:t>
            </a:r>
            <a:endParaRPr lang="en-GB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26" name="Picture 2" descr="Free Adventure Cliparts, Download Free Clip Art, Free Clip Art on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0813" y="2060232"/>
            <a:ext cx="193606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hallenge Clip Art Free | Clipart Panda - Free Clipart Imag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5825" y="3513772"/>
            <a:ext cx="22193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313,460 Achievement Stock Illustrations, Cliparts And Royalty Free ..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712" y="4850104"/>
            <a:ext cx="2049401" cy="1562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Vector Stock - Word text blue fun vector image. Clipart ...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9801" y="1900287"/>
            <a:ext cx="1502012" cy="1568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10" descr="Friend Png Clipart - Friendship Clipart | Transparent PNG Download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467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sections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716756" y="2081915"/>
            <a:ext cx="2545080" cy="9144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Volunteering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686401" y="3333700"/>
            <a:ext cx="2545080" cy="91440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Skills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686401" y="4585485"/>
            <a:ext cx="2545080" cy="91440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Physical </a:t>
            </a:r>
            <a:endParaRPr lang="en-GB" sz="2000" dirty="0"/>
          </a:p>
        </p:txBody>
      </p:sp>
      <p:sp>
        <p:nvSpPr>
          <p:cNvPr id="12" name="Rounded Rectangle 11"/>
          <p:cNvSpPr/>
          <p:nvPr/>
        </p:nvSpPr>
        <p:spPr>
          <a:xfrm>
            <a:off x="686401" y="5854115"/>
            <a:ext cx="2545080" cy="914400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Expedition </a:t>
            </a:r>
            <a:endParaRPr lang="en-GB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3535679" y="2081915"/>
            <a:ext cx="6635433" cy="5141845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defTabSz="1007943">
              <a:lnSpc>
                <a:spcPct val="110000"/>
              </a:lnSpc>
            </a:pPr>
            <a:r>
              <a:rPr lang="en-GB" sz="4000" dirty="0" smtClean="0">
                <a:solidFill>
                  <a:schemeClr val="tx2"/>
                </a:solidFill>
              </a:rPr>
              <a:t>These are the four sections </a:t>
            </a:r>
          </a:p>
          <a:p>
            <a:pPr algn="ctr" defTabSz="1007943">
              <a:lnSpc>
                <a:spcPct val="110000"/>
              </a:lnSpc>
            </a:pPr>
            <a:r>
              <a:rPr lang="en-GB" sz="4000" dirty="0" smtClean="0">
                <a:solidFill>
                  <a:schemeClr val="tx2"/>
                </a:solidFill>
              </a:rPr>
              <a:t>of the </a:t>
            </a:r>
            <a:r>
              <a:rPr lang="en-GB" sz="4000" dirty="0" err="1" smtClean="0">
                <a:solidFill>
                  <a:schemeClr val="tx2"/>
                </a:solidFill>
              </a:rPr>
              <a:t>DofE</a:t>
            </a:r>
            <a:r>
              <a:rPr lang="en-GB" sz="4000" dirty="0" smtClean="0">
                <a:solidFill>
                  <a:schemeClr val="tx2"/>
                </a:solidFill>
              </a:rPr>
              <a:t>.</a:t>
            </a:r>
          </a:p>
          <a:p>
            <a:pPr algn="ctr" defTabSz="1007943">
              <a:lnSpc>
                <a:spcPct val="110000"/>
              </a:lnSpc>
            </a:pPr>
            <a:endParaRPr lang="en-GB" sz="4000" dirty="0">
              <a:solidFill>
                <a:schemeClr val="tx2"/>
              </a:solidFill>
            </a:endParaRPr>
          </a:p>
          <a:p>
            <a:pPr algn="ctr" defTabSz="1007943">
              <a:lnSpc>
                <a:spcPct val="110000"/>
              </a:lnSpc>
            </a:pPr>
            <a:r>
              <a:rPr lang="en-GB" sz="3600" dirty="0" smtClean="0">
                <a:solidFill>
                  <a:schemeClr val="tx2"/>
                </a:solidFill>
              </a:rPr>
              <a:t>Keep a diary of your </a:t>
            </a:r>
          </a:p>
          <a:p>
            <a:pPr algn="ctr" defTabSz="1007943">
              <a:lnSpc>
                <a:spcPct val="110000"/>
              </a:lnSpc>
            </a:pPr>
            <a:r>
              <a:rPr lang="en-GB" sz="3600" dirty="0" smtClean="0">
                <a:solidFill>
                  <a:schemeClr val="tx2"/>
                </a:solidFill>
              </a:rPr>
              <a:t>activities whilst you are</a:t>
            </a:r>
          </a:p>
          <a:p>
            <a:pPr algn="ctr" defTabSz="1007943">
              <a:lnSpc>
                <a:spcPct val="110000"/>
              </a:lnSpc>
            </a:pPr>
            <a:r>
              <a:rPr lang="en-GB" sz="3600" dirty="0" smtClean="0">
                <a:solidFill>
                  <a:schemeClr val="tx2"/>
                </a:solidFill>
              </a:rPr>
              <a:t>at home that will </a:t>
            </a:r>
          </a:p>
          <a:p>
            <a:pPr algn="ctr" defTabSz="1007943">
              <a:lnSpc>
                <a:spcPct val="110000"/>
              </a:lnSpc>
            </a:pPr>
            <a:r>
              <a:rPr lang="en-GB" sz="3600" dirty="0" smtClean="0">
                <a:solidFill>
                  <a:schemeClr val="tx2"/>
                </a:solidFill>
              </a:rPr>
              <a:t>count towards your</a:t>
            </a:r>
          </a:p>
          <a:p>
            <a:pPr algn="ctr" defTabSz="1007943">
              <a:lnSpc>
                <a:spcPct val="110000"/>
              </a:lnSpc>
            </a:pPr>
            <a:r>
              <a:rPr lang="en-GB" sz="3600" dirty="0" smtClean="0">
                <a:solidFill>
                  <a:schemeClr val="tx2"/>
                </a:solidFill>
              </a:rPr>
              <a:t> </a:t>
            </a:r>
            <a:r>
              <a:rPr lang="en-GB" sz="3600" dirty="0" err="1" smtClean="0">
                <a:solidFill>
                  <a:schemeClr val="tx2"/>
                </a:solidFill>
              </a:rPr>
              <a:t>DofE</a:t>
            </a:r>
            <a:r>
              <a:rPr lang="en-GB" sz="3600" dirty="0" smtClean="0">
                <a:solidFill>
                  <a:schemeClr val="tx2"/>
                </a:solidFill>
              </a:rPr>
              <a:t> Award.</a:t>
            </a:r>
            <a:endParaRPr lang="en-GB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592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14" name="TextBox 8">
            <a:extLst>
              <a:ext uri="{FF2B5EF4-FFF2-40B4-BE49-F238E27FC236}">
                <a16:creationId xmlns:a16="http://schemas.microsoft.com/office/drawing/2014/main" id="{F8E27AC5-A58A-4B38-9870-831FE8FDB3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6077" y="3074277"/>
            <a:ext cx="6239699" cy="348464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Environmental activity ideas</a:t>
            </a:r>
          </a:p>
          <a:p>
            <a:r>
              <a:rPr lang="en-GB" altLang="en-US" sz="20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https://www.highspeedtraining.co.uk/hub/environmental-awareness-for-kids/</a:t>
            </a:r>
            <a:endParaRPr lang="en-GB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Upcycling ideas</a:t>
            </a:r>
          </a:p>
          <a:p>
            <a:r>
              <a:rPr lang="en-GB" altLang="en-US" sz="20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https://handsonaswegrow.com/34-recyclables-to-upcycle-for-the-kids</a:t>
            </a:r>
            <a:endParaRPr lang="en-GB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Information about how to make an eco brick</a:t>
            </a:r>
          </a:p>
          <a:p>
            <a:r>
              <a:rPr lang="en-GB" altLang="en-US" sz="2000" dirty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https://www.ecobricks.org/</a:t>
            </a:r>
            <a:endParaRPr lang="en-GB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4998720" y="1841844"/>
            <a:ext cx="3992880" cy="914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lIns="0" tIns="0" rIns="0" bIns="0" rtlCol="0">
            <a:noAutofit/>
          </a:bodyPr>
          <a:lstStyle/>
          <a:p>
            <a:pPr defTabSz="1007943">
              <a:lnSpc>
                <a:spcPct val="110000"/>
              </a:lnSpc>
            </a:pPr>
            <a:endParaRPr lang="en-GB" dirty="0" smtClean="0"/>
          </a:p>
          <a:p>
            <a:pPr defTabSz="1007943">
              <a:lnSpc>
                <a:spcPct val="110000"/>
              </a:lnSpc>
            </a:pPr>
            <a:r>
              <a:rPr lang="en-GB" dirty="0"/>
              <a:t> </a:t>
            </a:r>
            <a:r>
              <a:rPr lang="en-GB" dirty="0" smtClean="0"/>
              <a:t>           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Environmental Tasks 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0" y="0"/>
            <a:ext cx="8963813" cy="1619250"/>
          </a:xfrm>
          <a:prstGeom prst="rect">
            <a:avLst/>
          </a:prstGeom>
        </p:spPr>
        <p:txBody>
          <a:bodyPr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The DofE is……</a:t>
            </a:r>
            <a:endParaRPr lang="en-GB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1" y="34842"/>
            <a:ext cx="8963813" cy="1569503"/>
          </a:xfrm>
          <a:prstGeom prst="rect">
            <a:avLst/>
          </a:prstGeom>
          <a:solidFill>
            <a:srgbClr val="FF0000"/>
          </a:solidFill>
        </p:spPr>
        <p:txBody>
          <a:bodyPr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Volunteering Ideas 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20040" y="2179320"/>
            <a:ext cx="3810000" cy="45567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ctr" defTabSz="1007943">
              <a:lnSpc>
                <a:spcPct val="110000"/>
              </a:lnSpc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Help Parents around the house with:</a:t>
            </a:r>
          </a:p>
          <a:p>
            <a:pPr algn="ctr" defTabSz="1007943">
              <a:lnSpc>
                <a:spcPct val="110000"/>
              </a:lnSpc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Sorting washing, emptying bins, </a:t>
            </a:r>
          </a:p>
          <a:p>
            <a:pPr algn="ctr" defTabSz="1007943">
              <a:lnSpc>
                <a:spcPct val="110000"/>
              </a:lnSpc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acuuming, laying the table, dusting </a:t>
            </a:r>
          </a:p>
          <a:p>
            <a:pPr algn="ctr" defTabSz="1007943">
              <a:lnSpc>
                <a:spcPct val="110000"/>
              </a:lnSpc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007943">
              <a:lnSpc>
                <a:spcPct val="110000"/>
              </a:lnSpc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Sort old clothes to go to the </a:t>
            </a:r>
          </a:p>
          <a:p>
            <a:pPr algn="ctr" defTabSz="1007943">
              <a:lnSpc>
                <a:spcPct val="110000"/>
              </a:lnSpc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charity shop.</a:t>
            </a:r>
          </a:p>
          <a:p>
            <a:pPr algn="ctr" defTabSz="1007943">
              <a:lnSpc>
                <a:spcPct val="110000"/>
              </a:lnSpc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007943">
              <a:lnSpc>
                <a:spcPct val="110000"/>
              </a:lnSpc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Recycle at home</a:t>
            </a:r>
          </a:p>
          <a:p>
            <a:pPr algn="ctr" defTabSz="1007943">
              <a:lnSpc>
                <a:spcPct val="110000"/>
              </a:lnSpc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007943">
              <a:lnSpc>
                <a:spcPct val="110000"/>
              </a:lnSpc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Plant some herbs or seeds </a:t>
            </a:r>
          </a:p>
          <a:p>
            <a:pPr algn="ctr" defTabSz="1007943">
              <a:lnSpc>
                <a:spcPct val="110000"/>
              </a:lnSpc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007943">
              <a:lnSpc>
                <a:spcPct val="110000"/>
              </a:lnSpc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Upcycling an old item </a:t>
            </a:r>
          </a:p>
          <a:p>
            <a:pPr defTabSz="1007943">
              <a:lnSpc>
                <a:spcPct val="110000"/>
              </a:lnSpc>
            </a:pPr>
            <a:endParaRPr lang="en-GB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186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879BCD2-CC35-40DE-8CB0-F442409B4DF5}"/>
              </a:ext>
            </a:extLst>
          </p:cNvPr>
          <p:cNvSpPr/>
          <p:nvPr/>
        </p:nvSpPr>
        <p:spPr>
          <a:xfrm>
            <a:off x="4545873" y="2825837"/>
            <a:ext cx="5615796" cy="36933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dirty="0"/>
              <a:t>Active ideas for at home</a:t>
            </a:r>
          </a:p>
          <a:p>
            <a:r>
              <a:rPr lang="en-GB" altLang="en-US" dirty="0">
                <a:hlinkClick r:id="rId3"/>
              </a:rPr>
              <a:t>https://www.goodhousekeeping.com/uk/health/health-advice/a31697332/staying-fit-healthy-self-isolating</a:t>
            </a:r>
            <a:endParaRPr lang="en-GB" altLang="en-US" dirty="0"/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dirty="0"/>
              <a:t>Yoga for children, including stories</a:t>
            </a:r>
          </a:p>
          <a:p>
            <a:r>
              <a:rPr lang="en-GB" altLang="en-US" dirty="0">
                <a:hlinkClick r:id="rId4"/>
              </a:rPr>
              <a:t>https://www.cosmickids.com</a:t>
            </a:r>
            <a:r>
              <a:rPr lang="en-GB" altLang="en-US" dirty="0" smtClean="0">
                <a:hlinkClick r:id="rId4"/>
              </a:rPr>
              <a:t>/</a:t>
            </a:r>
            <a:endParaRPr lang="en-GB" altLang="en-US" dirty="0" smtClean="0"/>
          </a:p>
          <a:p>
            <a:endParaRPr lang="en-GB" alt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dirty="0" smtClean="0"/>
              <a:t>Get fit with Joe Wicks</a:t>
            </a:r>
          </a:p>
          <a:p>
            <a:r>
              <a:rPr lang="en-GB" dirty="0">
                <a:hlinkClick r:id="rId5"/>
              </a:rPr>
              <a:t>https://www.youtube.com/watch?v=88Ot2ReVHkw</a:t>
            </a:r>
            <a:endParaRPr lang="en-GB" altLang="en-US" dirty="0" smtClean="0"/>
          </a:p>
          <a:p>
            <a:endParaRPr lang="en-GB" altLang="en-US" dirty="0" smtClean="0"/>
          </a:p>
          <a:p>
            <a:endParaRPr lang="en-GB" altLang="en-US" dirty="0"/>
          </a:p>
          <a:p>
            <a:r>
              <a:rPr lang="en-GB" altLang="en-US" dirty="0" smtClean="0"/>
              <a:t> </a:t>
            </a:r>
            <a:endParaRPr lang="en-GB" altLang="en-US" dirty="0"/>
          </a:p>
          <a:p>
            <a:endParaRPr lang="en-GB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1" y="34842"/>
            <a:ext cx="8963813" cy="1569503"/>
          </a:xfrm>
          <a:prstGeom prst="rect">
            <a:avLst/>
          </a:prstGeom>
          <a:solidFill>
            <a:srgbClr val="FFC000"/>
          </a:solidFill>
        </p:spPr>
        <p:txBody>
          <a:bodyPr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Physical Ideas  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4953471" y="1757891"/>
            <a:ext cx="4800600" cy="9144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ctr" defTabSz="1007943">
              <a:lnSpc>
                <a:spcPct val="110000"/>
              </a:lnSpc>
            </a:pPr>
            <a:r>
              <a:rPr lang="en-GB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Staying fit and healthy </a:t>
            </a:r>
            <a:endParaRPr lang="en-GB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040" y="2057400"/>
            <a:ext cx="3276600" cy="446175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ctr" defTabSz="1007943">
              <a:lnSpc>
                <a:spcPct val="110000"/>
              </a:lnSpc>
            </a:pPr>
            <a:endParaRPr lang="en-GB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007943">
              <a:lnSpc>
                <a:spcPct val="110000"/>
              </a:lnSpc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Play an active game on the</a:t>
            </a:r>
          </a:p>
          <a:p>
            <a:pPr algn="ctr" defTabSz="1007943">
              <a:lnSpc>
                <a:spcPct val="110000"/>
              </a:lnSpc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Wii, </a:t>
            </a:r>
            <a:r>
              <a:rPr lang="en-GB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xbox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playstation</a:t>
            </a:r>
            <a:endParaRPr lang="en-GB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007943">
              <a:lnSpc>
                <a:spcPct val="110000"/>
              </a:lnSpc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007943">
              <a:lnSpc>
                <a:spcPct val="110000"/>
              </a:lnSpc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Learn a new dance routine</a:t>
            </a:r>
          </a:p>
          <a:p>
            <a:pPr algn="ctr" defTabSz="1007943">
              <a:lnSpc>
                <a:spcPct val="110000"/>
              </a:lnSpc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007943">
              <a:lnSpc>
                <a:spcPct val="110000"/>
              </a:lnSpc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Play a ball game in the garden</a:t>
            </a:r>
          </a:p>
          <a:p>
            <a:pPr algn="ctr" defTabSz="1007943">
              <a:lnSpc>
                <a:spcPct val="110000"/>
              </a:lnSpc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007943">
              <a:lnSpc>
                <a:spcPct val="110000"/>
              </a:lnSpc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Go for a daily walk </a:t>
            </a:r>
          </a:p>
          <a:p>
            <a:pPr algn="ctr" defTabSz="1007943">
              <a:lnSpc>
                <a:spcPct val="110000"/>
              </a:lnSpc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007943">
              <a:lnSpc>
                <a:spcPct val="110000"/>
              </a:lnSpc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Follow a yoga session on </a:t>
            </a:r>
          </a:p>
          <a:p>
            <a:pPr algn="ctr" defTabSz="1007943">
              <a:lnSpc>
                <a:spcPct val="110000"/>
              </a:lnSpc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internet</a:t>
            </a:r>
          </a:p>
        </p:txBody>
      </p:sp>
    </p:spTree>
    <p:extLst>
      <p:ext uri="{BB962C8B-B14F-4D97-AF65-F5344CB8AC3E}">
        <p14:creationId xmlns:p14="http://schemas.microsoft.com/office/powerpoint/2010/main" val="1092934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pPr/>
              <a:t>6</a:t>
            </a:fld>
            <a:endParaRPr lang="en-GB"/>
          </a:p>
        </p:txBody>
      </p:sp>
      <p:pic>
        <p:nvPicPr>
          <p:cNvPr id="13" name="Picture 3">
            <a:extLst>
              <a:ext uri="{FF2B5EF4-FFF2-40B4-BE49-F238E27FC236}">
                <a16:creationId xmlns:a16="http://schemas.microsoft.com/office/drawing/2014/main" id="{B283EF18-2657-4559-8088-421F10A8DE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8087" y="1804380"/>
            <a:ext cx="3895725" cy="108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57339B7-D099-43BA-86B5-EE0FB214C362}"/>
              </a:ext>
            </a:extLst>
          </p:cNvPr>
          <p:cNvSpPr/>
          <p:nvPr/>
        </p:nvSpPr>
        <p:spPr>
          <a:xfrm>
            <a:off x="4736998" y="2441464"/>
            <a:ext cx="595481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altLang="en-US" dirty="0">
              <a:hlinkClick r:id="rId4"/>
            </a:endParaRPr>
          </a:p>
          <a:p>
            <a:endParaRPr lang="en-GB" altLang="en-US" dirty="0">
              <a:hlinkClick r:id="rId4"/>
            </a:endParaRPr>
          </a:p>
          <a:p>
            <a:endParaRPr lang="en-GB" altLang="en-US" dirty="0">
              <a:hlinkClick r:id="rId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dirty="0"/>
              <a:t>Lots of visual and practical support for teaching you everyday tasks around the house</a:t>
            </a:r>
          </a:p>
          <a:p>
            <a:r>
              <a:rPr lang="en-GB" altLang="en-US" dirty="0">
                <a:hlinkClick r:id="rId4"/>
              </a:rPr>
              <a:t>https://www.staffordshireconnects.info/kb5/staffordshire/directory/service.page?id=JtaaRY6sDPA</a:t>
            </a:r>
            <a:endParaRPr lang="en-GB" altLang="en-US" dirty="0"/>
          </a:p>
          <a:p>
            <a:endParaRPr lang="en-GB" altLang="en-US" dirty="0"/>
          </a:p>
          <a:p>
            <a:endParaRPr lang="en-GB" altLang="en-US" dirty="0"/>
          </a:p>
          <a:p>
            <a:endParaRPr lang="en-GB" altLang="en-US" dirty="0"/>
          </a:p>
          <a:p>
            <a:endParaRPr lang="en-GB" altLang="en-US" dirty="0"/>
          </a:p>
          <a:p>
            <a:endParaRPr lang="en-GB" altLang="en-US" dirty="0"/>
          </a:p>
          <a:p>
            <a:endParaRPr lang="en-GB" alt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-1" y="34842"/>
            <a:ext cx="8963813" cy="1569503"/>
          </a:xfrm>
          <a:prstGeom prst="rect">
            <a:avLst/>
          </a:prstGeom>
          <a:solidFill>
            <a:srgbClr val="00B0F0"/>
          </a:solidFill>
        </p:spPr>
        <p:txBody>
          <a:bodyPr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Skill Ideas  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43840" y="2346510"/>
            <a:ext cx="3977640" cy="453044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007943">
              <a:lnSpc>
                <a:spcPct val="110000"/>
              </a:lnSpc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Make a healthy snack each day</a:t>
            </a:r>
          </a:p>
          <a:p>
            <a:pPr defTabSz="1007943">
              <a:lnSpc>
                <a:spcPct val="110000"/>
              </a:lnSpc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1007943">
              <a:lnSpc>
                <a:spcPct val="110000"/>
              </a:lnSpc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Help cook meals</a:t>
            </a:r>
          </a:p>
          <a:p>
            <a:pPr defTabSz="1007943">
              <a:lnSpc>
                <a:spcPct val="110000"/>
              </a:lnSpc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1007943">
              <a:lnSpc>
                <a:spcPct val="110000"/>
              </a:lnSpc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Learn to use the washing machine </a:t>
            </a:r>
          </a:p>
          <a:p>
            <a:pPr defTabSz="1007943">
              <a:lnSpc>
                <a:spcPct val="110000"/>
              </a:lnSpc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Or cooker</a:t>
            </a:r>
          </a:p>
          <a:p>
            <a:pPr defTabSz="1007943">
              <a:lnSpc>
                <a:spcPct val="110000"/>
              </a:lnSpc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1007943">
              <a:lnSpc>
                <a:spcPct val="110000"/>
              </a:lnSpc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Learn to use the vacuum.</a:t>
            </a:r>
          </a:p>
          <a:p>
            <a:pPr defTabSz="1007943">
              <a:lnSpc>
                <a:spcPct val="110000"/>
              </a:lnSpc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1007943">
              <a:lnSpc>
                <a:spcPct val="110000"/>
              </a:lnSpc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Pair up clean socks</a:t>
            </a:r>
          </a:p>
          <a:p>
            <a:pPr defTabSz="1007943">
              <a:lnSpc>
                <a:spcPct val="110000"/>
              </a:lnSpc>
            </a:pPr>
            <a:endParaRPr lang="en-GB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1007943">
              <a:lnSpc>
                <a:spcPct val="110000"/>
              </a:lnSpc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Learn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how to code with 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Spark 4 </a:t>
            </a:r>
            <a:r>
              <a:rPr lang="en-GB" sz="2000" b="1" dirty="0" smtClean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Kids</a:t>
            </a:r>
            <a:endParaRPr lang="en-GB" sz="20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1007943">
              <a:lnSpc>
                <a:spcPct val="110000"/>
              </a:lnSpc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1007943">
              <a:lnSpc>
                <a:spcPct val="110000"/>
              </a:lnSpc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Learn </a:t>
            </a:r>
            <a:r>
              <a:rPr lang="en-GB" sz="2000" b="1" dirty="0" smtClean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sign 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language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1007943">
              <a:lnSpc>
                <a:spcPct val="110000"/>
              </a:lnSpc>
            </a:pPr>
            <a:r>
              <a:rPr lang="en-GB" dirty="0" smtClean="0">
                <a:solidFill>
                  <a:schemeClr val="tx2"/>
                </a:solidFill>
              </a:rPr>
              <a:t> </a:t>
            </a:r>
          </a:p>
          <a:p>
            <a:pPr defTabSz="1007943">
              <a:lnSpc>
                <a:spcPct val="110000"/>
              </a:lnSpc>
            </a:pPr>
            <a:endParaRPr lang="en-GB" dirty="0">
              <a:solidFill>
                <a:schemeClr val="tx2"/>
              </a:solidFill>
            </a:endParaRPr>
          </a:p>
          <a:p>
            <a:pPr defTabSz="1007943">
              <a:lnSpc>
                <a:spcPct val="110000"/>
              </a:lnSpc>
            </a:pPr>
            <a:endParaRPr lang="en-GB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787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522ECA-8DDE-451F-BCD9-813817F0093F}"/>
              </a:ext>
            </a:extLst>
          </p:cNvPr>
          <p:cNvSpPr/>
          <p:nvPr/>
        </p:nvSpPr>
        <p:spPr>
          <a:xfrm>
            <a:off x="4605265" y="2829747"/>
            <a:ext cx="5742695" cy="4247317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dirty="0"/>
              <a:t>Activities about birds and conducting a bird survey</a:t>
            </a:r>
          </a:p>
          <a:p>
            <a:r>
              <a:rPr lang="en-GB" altLang="en-US" dirty="0">
                <a:hlinkClick r:id="rId3"/>
              </a:rPr>
              <a:t>https://www.rspb.org.uk/fun-and-learning/for-teachers/schools-birdwatch/resources/</a:t>
            </a:r>
            <a:endParaRPr lang="en-GB" altLang="en-US" dirty="0"/>
          </a:p>
          <a:p>
            <a:endParaRPr lang="en-GB" altLang="en-US" dirty="0"/>
          </a:p>
          <a:p>
            <a:endParaRPr lang="en-GB" alt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dirty="0"/>
              <a:t>Map symbols bingo game</a:t>
            </a:r>
          </a:p>
          <a:p>
            <a:r>
              <a:rPr lang="en-GB" altLang="en-US" dirty="0">
                <a:hlinkClick r:id="rId4"/>
              </a:rPr>
              <a:t>https://www.getoutwiththekids.co.uk/activities/playing-things/map-symbol-bingo/</a:t>
            </a:r>
            <a:endParaRPr lang="en-GB" altLang="en-US" dirty="0"/>
          </a:p>
          <a:p>
            <a:endParaRPr lang="en-GB" altLang="en-US" dirty="0"/>
          </a:p>
          <a:p>
            <a:endParaRPr lang="en-GB" alt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dirty="0"/>
              <a:t>Activity ideas using maps for children</a:t>
            </a:r>
          </a:p>
          <a:p>
            <a:r>
              <a:rPr lang="en-GB" altLang="en-US" dirty="0">
                <a:hlinkClick r:id="rId5"/>
              </a:rPr>
              <a:t>https://getoutside.ordnancesurvey.co.uk/guides/map-reading-skills-for-children/</a:t>
            </a:r>
            <a:endParaRPr lang="en-GB" altLang="en-US" dirty="0"/>
          </a:p>
          <a:p>
            <a:endParaRPr lang="en-GB" altLang="en-US" dirty="0"/>
          </a:p>
          <a:p>
            <a:endParaRPr lang="en-GB" alt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-1" y="34842"/>
            <a:ext cx="8963813" cy="1569503"/>
          </a:xfrm>
          <a:prstGeom prst="rect">
            <a:avLst/>
          </a:prstGeom>
          <a:solidFill>
            <a:srgbClr val="00B050"/>
          </a:solidFill>
        </p:spPr>
        <p:txBody>
          <a:bodyPr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Expedition ideas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5212080" y="1752600"/>
            <a:ext cx="3873652" cy="8382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ctr" defTabSz="1007943">
              <a:lnSpc>
                <a:spcPct val="110000"/>
              </a:lnSpc>
            </a:pPr>
            <a:r>
              <a:rPr lang="en-GB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Adventure and Fun</a:t>
            </a:r>
            <a:r>
              <a:rPr lang="en-GB" dirty="0" smtClean="0">
                <a:solidFill>
                  <a:schemeClr val="tx2"/>
                </a:solidFill>
              </a:rPr>
              <a:t>: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0700" y="1752600"/>
            <a:ext cx="3855720" cy="545592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defTabSz="1007943">
              <a:lnSpc>
                <a:spcPct val="110000"/>
              </a:lnSpc>
            </a:pPr>
            <a:endParaRPr lang="en-GB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007943">
              <a:lnSpc>
                <a:spcPct val="110000"/>
              </a:lnSpc>
            </a:pP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Build a den </a:t>
            </a:r>
          </a:p>
          <a:p>
            <a:pPr algn="ctr" defTabSz="1007943">
              <a:lnSpc>
                <a:spcPct val="110000"/>
              </a:lnSpc>
            </a:pP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(in the house or garden)</a:t>
            </a:r>
          </a:p>
          <a:p>
            <a:pPr algn="ctr" defTabSz="1007943">
              <a:lnSpc>
                <a:spcPct val="110000"/>
              </a:lnSpc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007943">
              <a:lnSpc>
                <a:spcPct val="110000"/>
              </a:lnSpc>
            </a:pP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Learn the name of 3 trees</a:t>
            </a:r>
          </a:p>
          <a:p>
            <a:pPr algn="ctr" defTabSz="1007943">
              <a:lnSpc>
                <a:spcPct val="110000"/>
              </a:lnSpc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007943">
              <a:lnSpc>
                <a:spcPct val="110000"/>
              </a:lnSpc>
            </a:pP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Count and complete a </a:t>
            </a:r>
          </a:p>
          <a:p>
            <a:pPr algn="ctr" defTabSz="1007943">
              <a:lnSpc>
                <a:spcPct val="110000"/>
              </a:lnSpc>
            </a:pP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bird survey</a:t>
            </a:r>
          </a:p>
          <a:p>
            <a:pPr algn="ctr" defTabSz="1007943">
              <a:lnSpc>
                <a:spcPct val="110000"/>
              </a:lnSpc>
            </a:pP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 your garden</a:t>
            </a:r>
          </a:p>
          <a:p>
            <a:pPr algn="ctr" defTabSz="1007943">
              <a:lnSpc>
                <a:spcPct val="110000"/>
              </a:lnSpc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007943">
              <a:lnSpc>
                <a:spcPct val="110000"/>
              </a:lnSpc>
            </a:pP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Look at a map and learn 3 </a:t>
            </a:r>
          </a:p>
          <a:p>
            <a:pPr algn="ctr" defTabSz="1007943">
              <a:lnSpc>
                <a:spcPct val="110000"/>
              </a:lnSpc>
            </a:pP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symbols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168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DofE is…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 March 2018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B870-EEFD-41FE-9A4E-B1C66D221408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GB" sz="4000" dirty="0" smtClean="0"/>
              <a:t>Have lots of fun</a:t>
            </a:r>
          </a:p>
          <a:p>
            <a:pPr algn="ctr"/>
            <a:r>
              <a:rPr lang="en-GB" sz="4000" dirty="0" smtClean="0"/>
              <a:t>Email your photos and evidence to Emma Nolan</a:t>
            </a:r>
          </a:p>
          <a:p>
            <a:pPr algn="ctr"/>
            <a:endParaRPr lang="en-GB" sz="4000" dirty="0"/>
          </a:p>
          <a:p>
            <a:pPr algn="ctr"/>
            <a:r>
              <a:rPr lang="en-GB" sz="4000" dirty="0" smtClean="0"/>
              <a:t>ejn24@chadsgrove.worcs.sch.uk</a:t>
            </a:r>
          </a:p>
        </p:txBody>
      </p:sp>
    </p:spTree>
    <p:extLst>
      <p:ext uri="{BB962C8B-B14F-4D97-AF65-F5344CB8AC3E}">
        <p14:creationId xmlns:p14="http://schemas.microsoft.com/office/powerpoint/2010/main" val="2683406328"/>
      </p:ext>
    </p:extLst>
  </p:cSld>
  <p:clrMapOvr>
    <a:masterClrMapping/>
  </p:clrMapOvr>
</p:sld>
</file>

<file path=ppt/theme/theme1.xml><?xml version="1.0" encoding="utf-8"?>
<a:theme xmlns:a="http://schemas.openxmlformats.org/drawingml/2006/main" name="DofE Purple+Green">
  <a:themeElements>
    <a:clrScheme name="DofE 2018 Purple+Green">
      <a:dk1>
        <a:srgbClr val="000000"/>
      </a:dk1>
      <a:lt1>
        <a:srgbClr val="FFFFFF"/>
      </a:lt1>
      <a:dk2>
        <a:srgbClr val="8400C6"/>
      </a:dk2>
      <a:lt2>
        <a:srgbClr val="F2F2F2"/>
      </a:lt2>
      <a:accent1>
        <a:srgbClr val="68F7B3"/>
      </a:accent1>
      <a:accent2>
        <a:srgbClr val="02269E"/>
      </a:accent2>
      <a:accent3>
        <a:srgbClr val="1D3163"/>
      </a:accent3>
      <a:accent4>
        <a:srgbClr val="FF6586"/>
      </a:accent4>
      <a:accent5>
        <a:srgbClr val="FEC665"/>
      </a:accent5>
      <a:accent6>
        <a:srgbClr val="F82D9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defTabSz="1007943">
          <a:lnSpc>
            <a:spcPct val="110000"/>
          </a:lnSpc>
          <a:defRPr dirty="0">
            <a:solidFill>
              <a:schemeClr val="tx2"/>
            </a:solidFill>
          </a:defRPr>
        </a:defPPr>
      </a:lstStyle>
    </a:txDef>
  </a:objectDefaults>
  <a:extraClrSchemeLst/>
  <a:custClrLst>
    <a:custClr name="DofE Purple">
      <a:srgbClr val="8400C6"/>
    </a:custClr>
    <a:custClr name="Purple 80%">
      <a:srgbClr val="9D33D1"/>
    </a:custClr>
    <a:custClr name="Purple 60%">
      <a:srgbClr val="B566DD"/>
    </a:custClr>
    <a:custClr name="Purple 40%">
      <a:srgbClr val="CE99E8"/>
    </a:custClr>
    <a:custClr name="Purple 20%">
      <a:srgbClr val="E6CCF4"/>
    </a:custClr>
    <a:custClr name="DofE Green">
      <a:srgbClr val="68F7B3"/>
    </a:custClr>
    <a:custClr name="Green 80%">
      <a:srgbClr val="86F9C2"/>
    </a:custClr>
    <a:custClr name="Green 60%">
      <a:srgbClr val="A4FAD1"/>
    </a:custClr>
    <a:custClr name="Green 40%">
      <a:srgbClr val="C3FCE1"/>
    </a:custClr>
    <a:custClr name="Green 20%">
      <a:srgbClr val="E1FDF0"/>
    </a:custClr>
    <a:custClr name="DofE Blue">
      <a:srgbClr val="02269E"/>
    </a:custClr>
    <a:custClr name="Blue 80%">
      <a:srgbClr val="3551B1"/>
    </a:custClr>
    <a:custClr name="Blue 60%">
      <a:srgbClr val="677DC5"/>
    </a:custClr>
    <a:custClr name="Blue 40%">
      <a:srgbClr val="9AA8D8"/>
    </a:custClr>
    <a:custClr name="Blue 20%">
      <a:srgbClr val="CCD4EC"/>
    </a:custClr>
    <a:custClr name="DofE Navy">
      <a:srgbClr val="1D3163"/>
    </a:custClr>
    <a:custClr name="Navy 80%">
      <a:srgbClr val="4A5A82"/>
    </a:custClr>
    <a:custClr name="Navy 60%">
      <a:srgbClr val="7783A1"/>
    </a:custClr>
    <a:custClr name="Navy 40%">
      <a:srgbClr val="A5ADC1"/>
    </a:custClr>
    <a:custClr name="Navy 20%">
      <a:srgbClr val="D2D6E0"/>
    </a:custClr>
    <a:custClr name="DofE Salmon">
      <a:srgbClr val="FF6586"/>
    </a:custClr>
    <a:custClr name="Salmon 80%">
      <a:srgbClr val="FF849E"/>
    </a:custClr>
    <a:custClr name="Salmon 60%">
      <a:srgbClr val="FFA3B6"/>
    </a:custClr>
    <a:custClr name="Salmon 40%">
      <a:srgbClr val="FFC1CF"/>
    </a:custClr>
    <a:custClr name="Salmon 20%">
      <a:srgbClr val="FFE0E7"/>
    </a:custClr>
    <a:custClr name="DofE Yellow">
      <a:srgbClr val="FEC665"/>
    </a:custClr>
    <a:custClr name="Yellow 80%">
      <a:srgbClr val="FED184"/>
    </a:custClr>
    <a:custClr name="Yellow 60%">
      <a:srgbClr val="FEDDA3"/>
    </a:custClr>
    <a:custClr name="Yellow 40%">
      <a:srgbClr val="FFE8C1"/>
    </a:custClr>
    <a:custClr name="Yellow 20%">
      <a:srgbClr val="FFF4E0"/>
    </a:custClr>
    <a:custClr name="DofE Pink">
      <a:srgbClr val="F82D9F"/>
    </a:custClr>
    <a:custClr name="Pink 80%">
      <a:srgbClr val="F957B2"/>
    </a:custClr>
    <a:custClr name="Pink 60%">
      <a:srgbClr val="FB81C5"/>
    </a:custClr>
    <a:custClr name="Pink 40%">
      <a:srgbClr val="FCABD9"/>
    </a:custClr>
    <a:custClr name="Pink 20%">
      <a:srgbClr val="FED5EC"/>
    </a:custClr>
  </a:custClrLst>
  <a:extLst>
    <a:ext uri="{05A4C25C-085E-4340-85A3-A5531E510DB2}">
      <thm15:themeFamily xmlns:thm15="http://schemas.microsoft.com/office/thememl/2012/main" name="DofE Presentation - Landscape" id="{98DB677D-7307-E946-962F-1B77FB61E183}" vid="{D259BA88-AD1C-1D4A-B68B-0D499572B4D6}"/>
    </a:ext>
  </a:extLst>
</a:theme>
</file>

<file path=ppt/theme/theme2.xml><?xml version="1.0" encoding="utf-8"?>
<a:theme xmlns:a="http://schemas.openxmlformats.org/drawingml/2006/main" name="DofE Navy+Salmon">
  <a:themeElements>
    <a:clrScheme name="DofE 2018 Navy+Salmon">
      <a:dk1>
        <a:srgbClr val="000000"/>
      </a:dk1>
      <a:lt1>
        <a:srgbClr val="FFFFFF"/>
      </a:lt1>
      <a:dk2>
        <a:srgbClr val="1D3163"/>
      </a:dk2>
      <a:lt2>
        <a:srgbClr val="F2F2F2"/>
      </a:lt2>
      <a:accent1>
        <a:srgbClr val="FF6586"/>
      </a:accent1>
      <a:accent2>
        <a:srgbClr val="02269E"/>
      </a:accent2>
      <a:accent3>
        <a:srgbClr val="8400C6"/>
      </a:accent3>
      <a:accent4>
        <a:srgbClr val="68F7B3"/>
      </a:accent4>
      <a:accent5>
        <a:srgbClr val="FEC665"/>
      </a:accent5>
      <a:accent6>
        <a:srgbClr val="F82D9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defTabSz="1007943">
          <a:lnSpc>
            <a:spcPct val="110000"/>
          </a:lnSpc>
          <a:defRPr dirty="0">
            <a:solidFill>
              <a:schemeClr val="tx2"/>
            </a:solidFill>
          </a:defRPr>
        </a:defPPr>
      </a:lstStyle>
    </a:txDef>
  </a:objectDefaults>
  <a:extraClrSchemeLst/>
  <a:custClrLst>
    <a:custClr name="DofE Purple">
      <a:srgbClr val="8400C6"/>
    </a:custClr>
    <a:custClr name="Purple 80%">
      <a:srgbClr val="9D33D1"/>
    </a:custClr>
    <a:custClr name="Purple 60%">
      <a:srgbClr val="B566DD"/>
    </a:custClr>
    <a:custClr name="Purple 40%">
      <a:srgbClr val="CE99E8"/>
    </a:custClr>
    <a:custClr name="Purple 20%">
      <a:srgbClr val="E6CCF4"/>
    </a:custClr>
    <a:custClr name="DofE Green">
      <a:srgbClr val="68F7B3"/>
    </a:custClr>
    <a:custClr name="Green 80%">
      <a:srgbClr val="86F9C2"/>
    </a:custClr>
    <a:custClr name="Green 60%">
      <a:srgbClr val="A4FAD1"/>
    </a:custClr>
    <a:custClr name="Green 40%">
      <a:srgbClr val="C3FCE1"/>
    </a:custClr>
    <a:custClr name="Green 20%">
      <a:srgbClr val="E1FDF0"/>
    </a:custClr>
    <a:custClr name="DofE Blue">
      <a:srgbClr val="02269E"/>
    </a:custClr>
    <a:custClr name="Blue 80%">
      <a:srgbClr val="3551B1"/>
    </a:custClr>
    <a:custClr name="Blue 60%">
      <a:srgbClr val="677DC5"/>
    </a:custClr>
    <a:custClr name="Blue 40%">
      <a:srgbClr val="9AA8D8"/>
    </a:custClr>
    <a:custClr name="Blue 20%">
      <a:srgbClr val="CCD4EC"/>
    </a:custClr>
    <a:custClr name="DofE Navy">
      <a:srgbClr val="1D3163"/>
    </a:custClr>
    <a:custClr name="Navy 80%">
      <a:srgbClr val="4A5A82"/>
    </a:custClr>
    <a:custClr name="Navy 60%">
      <a:srgbClr val="7783A1"/>
    </a:custClr>
    <a:custClr name="Navy 40%">
      <a:srgbClr val="A5ADC1"/>
    </a:custClr>
    <a:custClr name="Navy 20%">
      <a:srgbClr val="D2D6E0"/>
    </a:custClr>
    <a:custClr name="DofE Salmon">
      <a:srgbClr val="FF6586"/>
    </a:custClr>
    <a:custClr name="Salmon 80%">
      <a:srgbClr val="FF849E"/>
    </a:custClr>
    <a:custClr name="Salmon 60%">
      <a:srgbClr val="FFA3B6"/>
    </a:custClr>
    <a:custClr name="Salmon 40%">
      <a:srgbClr val="FFC1CF"/>
    </a:custClr>
    <a:custClr name="Salmon 20%">
      <a:srgbClr val="FFE0E7"/>
    </a:custClr>
    <a:custClr name="DofE Yellow">
      <a:srgbClr val="FEC665"/>
    </a:custClr>
    <a:custClr name="Yellow 80%">
      <a:srgbClr val="FED184"/>
    </a:custClr>
    <a:custClr name="Yellow 60%">
      <a:srgbClr val="FEDDA3"/>
    </a:custClr>
    <a:custClr name="Yellow 40%">
      <a:srgbClr val="FFE8C1"/>
    </a:custClr>
    <a:custClr name="Yellow 20%">
      <a:srgbClr val="FFF4E0"/>
    </a:custClr>
    <a:custClr name="DofE Pink">
      <a:srgbClr val="F82D9F"/>
    </a:custClr>
    <a:custClr name="Pink 80%">
      <a:srgbClr val="F957B2"/>
    </a:custClr>
    <a:custClr name="Pink 60%">
      <a:srgbClr val="FB81C5"/>
    </a:custClr>
    <a:custClr name="Pink 40%">
      <a:srgbClr val="FCABD9"/>
    </a:custClr>
    <a:custClr name="Pink 20%">
      <a:srgbClr val="FED5EC"/>
    </a:custClr>
  </a:custClrLst>
  <a:extLst>
    <a:ext uri="{05A4C25C-085E-4340-85A3-A5531E510DB2}">
      <thm15:themeFamily xmlns:thm15="http://schemas.microsoft.com/office/thememl/2012/main" name="DofE Presentation - Landscape" id="{98DB677D-7307-E946-962F-1B77FB61E183}" vid="{21735AB1-71A4-6740-9DE4-F32FE72F751C}"/>
    </a:ext>
  </a:extLst>
</a:theme>
</file>

<file path=ppt/theme/theme3.xml><?xml version="1.0" encoding="utf-8"?>
<a:theme xmlns:a="http://schemas.openxmlformats.org/drawingml/2006/main" name="DofE Blue+Green">
  <a:themeElements>
    <a:clrScheme name="DofE 2018 Blue+Green">
      <a:dk1>
        <a:srgbClr val="000000"/>
      </a:dk1>
      <a:lt1>
        <a:srgbClr val="FFFFFF"/>
      </a:lt1>
      <a:dk2>
        <a:srgbClr val="02269E"/>
      </a:dk2>
      <a:lt2>
        <a:srgbClr val="F2F2F2"/>
      </a:lt2>
      <a:accent1>
        <a:srgbClr val="68F7B3"/>
      </a:accent1>
      <a:accent2>
        <a:srgbClr val="8400C6"/>
      </a:accent2>
      <a:accent3>
        <a:srgbClr val="1D3163"/>
      </a:accent3>
      <a:accent4>
        <a:srgbClr val="FF6586"/>
      </a:accent4>
      <a:accent5>
        <a:srgbClr val="FEC665"/>
      </a:accent5>
      <a:accent6>
        <a:srgbClr val="F82D9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defTabSz="1007943">
          <a:lnSpc>
            <a:spcPct val="110000"/>
          </a:lnSpc>
          <a:defRPr dirty="0">
            <a:solidFill>
              <a:schemeClr val="tx2"/>
            </a:solidFill>
          </a:defRPr>
        </a:defPPr>
      </a:lstStyle>
    </a:txDef>
  </a:objectDefaults>
  <a:extraClrSchemeLst/>
  <a:custClrLst>
    <a:custClr name="DofE Purple">
      <a:srgbClr val="8400C6"/>
    </a:custClr>
    <a:custClr name="Purple 80%">
      <a:srgbClr val="9D33D1"/>
    </a:custClr>
    <a:custClr name="Purple 60%">
      <a:srgbClr val="B566DD"/>
    </a:custClr>
    <a:custClr name="Purple 40%">
      <a:srgbClr val="CE99E8"/>
    </a:custClr>
    <a:custClr name="Purple 20%">
      <a:srgbClr val="E6CCF4"/>
    </a:custClr>
    <a:custClr name="DofE Green">
      <a:srgbClr val="68F7B3"/>
    </a:custClr>
    <a:custClr name="Green 80%">
      <a:srgbClr val="86F9C2"/>
    </a:custClr>
    <a:custClr name="Green 60%">
      <a:srgbClr val="A4FAD1"/>
    </a:custClr>
    <a:custClr name="Green 40%">
      <a:srgbClr val="C3FCE1"/>
    </a:custClr>
    <a:custClr name="Green 20%">
      <a:srgbClr val="E1FDF0"/>
    </a:custClr>
    <a:custClr name="DofE Blue">
      <a:srgbClr val="02269E"/>
    </a:custClr>
    <a:custClr name="Blue 80%">
      <a:srgbClr val="3551B1"/>
    </a:custClr>
    <a:custClr name="Blue 60%">
      <a:srgbClr val="677DC5"/>
    </a:custClr>
    <a:custClr name="Blue 40%">
      <a:srgbClr val="9AA8D8"/>
    </a:custClr>
    <a:custClr name="Blue 20%">
      <a:srgbClr val="CCD4EC"/>
    </a:custClr>
    <a:custClr name="DofE Navy">
      <a:srgbClr val="1D3163"/>
    </a:custClr>
    <a:custClr name="Navy 80%">
      <a:srgbClr val="4A5A82"/>
    </a:custClr>
    <a:custClr name="Navy 60%">
      <a:srgbClr val="7783A1"/>
    </a:custClr>
    <a:custClr name="Navy 40%">
      <a:srgbClr val="A5ADC1"/>
    </a:custClr>
    <a:custClr name="Navy 20%">
      <a:srgbClr val="D2D6E0"/>
    </a:custClr>
    <a:custClr name="DofE Salmon">
      <a:srgbClr val="FF6586"/>
    </a:custClr>
    <a:custClr name="Salmon 80%">
      <a:srgbClr val="FF849E"/>
    </a:custClr>
    <a:custClr name="Salmon 60%">
      <a:srgbClr val="FFA3B6"/>
    </a:custClr>
    <a:custClr name="Salmon 40%">
      <a:srgbClr val="FFC1CF"/>
    </a:custClr>
    <a:custClr name="Salmon 20%">
      <a:srgbClr val="FFE0E7"/>
    </a:custClr>
    <a:custClr name="DofE Yellow">
      <a:srgbClr val="FEC665"/>
    </a:custClr>
    <a:custClr name="Yellow 80%">
      <a:srgbClr val="FED184"/>
    </a:custClr>
    <a:custClr name="Yellow 60%">
      <a:srgbClr val="FEDDA3"/>
    </a:custClr>
    <a:custClr name="Yellow 40%">
      <a:srgbClr val="FFE8C1"/>
    </a:custClr>
    <a:custClr name="Yellow 20%">
      <a:srgbClr val="FFF4E0"/>
    </a:custClr>
    <a:custClr name="DofE Pink">
      <a:srgbClr val="F82D9F"/>
    </a:custClr>
    <a:custClr name="Pink 80%">
      <a:srgbClr val="F957B2"/>
    </a:custClr>
    <a:custClr name="Pink 60%">
      <a:srgbClr val="FB81C5"/>
    </a:custClr>
    <a:custClr name="Pink 40%">
      <a:srgbClr val="FCABD9"/>
    </a:custClr>
    <a:custClr name="Pink 20%">
      <a:srgbClr val="FED5EC"/>
    </a:custClr>
  </a:custClrLst>
  <a:extLst>
    <a:ext uri="{05A4C25C-085E-4340-85A3-A5531E510DB2}">
      <thm15:themeFamily xmlns:thm15="http://schemas.microsoft.com/office/thememl/2012/main" name="DofE Presentation - Landscape" id="{98DB677D-7307-E946-962F-1B77FB61E183}" vid="{70F19474-5FAF-1040-A3C2-17593E65EDC0}"/>
    </a:ext>
  </a:extLst>
</a:theme>
</file>

<file path=ppt/theme/theme4.xml><?xml version="1.0" encoding="utf-8"?>
<a:theme xmlns:a="http://schemas.openxmlformats.org/drawingml/2006/main" name="DofE Yellow+Pink">
  <a:themeElements>
    <a:clrScheme name="DofE 2018 Yellow+Pink">
      <a:dk1>
        <a:srgbClr val="000000"/>
      </a:dk1>
      <a:lt1>
        <a:srgbClr val="FFFFFF"/>
      </a:lt1>
      <a:dk2>
        <a:srgbClr val="FEC665"/>
      </a:dk2>
      <a:lt2>
        <a:srgbClr val="F2F2F2"/>
      </a:lt2>
      <a:accent1>
        <a:srgbClr val="F82D9F"/>
      </a:accent1>
      <a:accent2>
        <a:srgbClr val="02269E"/>
      </a:accent2>
      <a:accent3>
        <a:srgbClr val="1D3163"/>
      </a:accent3>
      <a:accent4>
        <a:srgbClr val="FF6586"/>
      </a:accent4>
      <a:accent5>
        <a:srgbClr val="8400C6"/>
      </a:accent5>
      <a:accent6>
        <a:srgbClr val="68F7B3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defTabSz="1007943">
          <a:lnSpc>
            <a:spcPct val="110000"/>
          </a:lnSpc>
          <a:defRPr dirty="0">
            <a:solidFill>
              <a:schemeClr val="tx2"/>
            </a:solidFill>
          </a:defRPr>
        </a:defPPr>
      </a:lstStyle>
    </a:txDef>
  </a:objectDefaults>
  <a:extraClrSchemeLst/>
  <a:custClrLst>
    <a:custClr name="DofE Purple">
      <a:srgbClr val="8400C6"/>
    </a:custClr>
    <a:custClr name="Purple 80%">
      <a:srgbClr val="9D33D1"/>
    </a:custClr>
    <a:custClr name="Purple 60%">
      <a:srgbClr val="B566DD"/>
    </a:custClr>
    <a:custClr name="Purple 40%">
      <a:srgbClr val="CE99E8"/>
    </a:custClr>
    <a:custClr name="Purple 20%">
      <a:srgbClr val="E6CCF4"/>
    </a:custClr>
    <a:custClr name="DofE Green">
      <a:srgbClr val="68F7B3"/>
    </a:custClr>
    <a:custClr name="Green 80%">
      <a:srgbClr val="86F9C2"/>
    </a:custClr>
    <a:custClr name="Green 60%">
      <a:srgbClr val="A4FAD1"/>
    </a:custClr>
    <a:custClr name="Green 40%">
      <a:srgbClr val="C3FCE1"/>
    </a:custClr>
    <a:custClr name="Green 20%">
      <a:srgbClr val="E1FDF0"/>
    </a:custClr>
    <a:custClr name="DofE Blue">
      <a:srgbClr val="02269E"/>
    </a:custClr>
    <a:custClr name="Blue 80%">
      <a:srgbClr val="3551B1"/>
    </a:custClr>
    <a:custClr name="Blue 60%">
      <a:srgbClr val="677DC5"/>
    </a:custClr>
    <a:custClr name="Blue 40%">
      <a:srgbClr val="9AA8D8"/>
    </a:custClr>
    <a:custClr name="Blue 20%">
      <a:srgbClr val="CCD4EC"/>
    </a:custClr>
    <a:custClr name="DofE Navy">
      <a:srgbClr val="1D3163"/>
    </a:custClr>
    <a:custClr name="Navy 80%">
      <a:srgbClr val="4A5A82"/>
    </a:custClr>
    <a:custClr name="Navy 60%">
      <a:srgbClr val="7783A1"/>
    </a:custClr>
    <a:custClr name="Navy 40%">
      <a:srgbClr val="A5ADC1"/>
    </a:custClr>
    <a:custClr name="Navy 20%">
      <a:srgbClr val="D2D6E0"/>
    </a:custClr>
    <a:custClr name="DofE Salmon">
      <a:srgbClr val="FF6586"/>
    </a:custClr>
    <a:custClr name="Salmon 80%">
      <a:srgbClr val="FF849E"/>
    </a:custClr>
    <a:custClr name="Salmon 60%">
      <a:srgbClr val="FFA3B6"/>
    </a:custClr>
    <a:custClr name="Salmon 40%">
      <a:srgbClr val="FFC1CF"/>
    </a:custClr>
    <a:custClr name="Salmon 20%">
      <a:srgbClr val="FFE0E7"/>
    </a:custClr>
    <a:custClr name="DofE Yellow">
      <a:srgbClr val="FEC665"/>
    </a:custClr>
    <a:custClr name="Yellow 80%">
      <a:srgbClr val="FED184"/>
    </a:custClr>
    <a:custClr name="Yellow 60%">
      <a:srgbClr val="FEDDA3"/>
    </a:custClr>
    <a:custClr name="Yellow 40%">
      <a:srgbClr val="FFE8C1"/>
    </a:custClr>
    <a:custClr name="Yellow 20%">
      <a:srgbClr val="FFF4E0"/>
    </a:custClr>
    <a:custClr name="DofE Pink">
      <a:srgbClr val="F82D9F"/>
    </a:custClr>
    <a:custClr name="Pink 80%">
      <a:srgbClr val="F957B2"/>
    </a:custClr>
    <a:custClr name="Pink 60%">
      <a:srgbClr val="FB81C5"/>
    </a:custClr>
    <a:custClr name="Pink 40%">
      <a:srgbClr val="FCABD9"/>
    </a:custClr>
    <a:custClr name="Pink 20%">
      <a:srgbClr val="FED5EC"/>
    </a:custClr>
  </a:custClrLst>
  <a:extLst>
    <a:ext uri="{05A4C25C-085E-4340-85A3-A5531E510DB2}">
      <thm15:themeFamily xmlns:thm15="http://schemas.microsoft.com/office/thememl/2012/main" name="DofE Presentation - Landscape" id="{98DB677D-7307-E946-962F-1B77FB61E183}" vid="{931EB44B-BBCF-E348-8312-6544AA868A3C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437F1861BDE443958EAD6DCFD3B765" ma:contentTypeVersion="13" ma:contentTypeDescription="Create a new document." ma:contentTypeScope="" ma:versionID="59187a74340eab13cc592b8b2f193368">
  <xsd:schema xmlns:xsd="http://www.w3.org/2001/XMLSchema" xmlns:xs="http://www.w3.org/2001/XMLSchema" xmlns:p="http://schemas.microsoft.com/office/2006/metadata/properties" xmlns:ns3="3b41f2c9-6a88-4f50-ba5b-a63b2a6df27c" xmlns:ns4="75a205db-4fdf-4ddc-a080-11aae022c2e9" targetNamespace="http://schemas.microsoft.com/office/2006/metadata/properties" ma:root="true" ma:fieldsID="c5c0c46c57813a8f825307e2f75d7ecf" ns3:_="" ns4:_="">
    <xsd:import namespace="3b41f2c9-6a88-4f50-ba5b-a63b2a6df27c"/>
    <xsd:import namespace="75a205db-4fdf-4ddc-a080-11aae022c2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41f2c9-6a88-4f50-ba5b-a63b2a6df2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a205db-4fdf-4ddc-a080-11aae022c2e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0E16C0C-E674-47B4-8501-778E3E95D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41f2c9-6a88-4f50-ba5b-a63b2a6df27c"/>
    <ds:schemaRef ds:uri="75a205db-4fdf-4ddc-a080-11aae022c2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966A0BD-FF46-4B2F-BD5A-712B55A5970F}">
  <ds:schemaRefs>
    <ds:schemaRef ds:uri="http://purl.org/dc/dcmitype/"/>
    <ds:schemaRef ds:uri="http://schemas.microsoft.com/office/infopath/2007/PartnerControls"/>
    <ds:schemaRef ds:uri="3b41f2c9-6a88-4f50-ba5b-a63b2a6df27c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75a205db-4fdf-4ddc-a080-11aae022c2e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D1795B4-B35B-43A4-B2EF-64607D5924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DofE Purple+Green</Template>
  <TotalTime>202</TotalTime>
  <Words>393</Words>
  <Application>Microsoft Office PowerPoint</Application>
  <PresentationFormat>Custom</PresentationFormat>
  <Paragraphs>145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MS PGothic</vt:lpstr>
      <vt:lpstr>Arial</vt:lpstr>
      <vt:lpstr>Calibri</vt:lpstr>
      <vt:lpstr>DofE Purple+Green</vt:lpstr>
      <vt:lpstr>DofE Navy+Salmon</vt:lpstr>
      <vt:lpstr>DofE Blue+Green</vt:lpstr>
      <vt:lpstr>DofE Yellow+Pink</vt:lpstr>
      <vt:lpstr>PowerPoint Presentation</vt:lpstr>
      <vt:lpstr>The DofE is……</vt:lpstr>
      <vt:lpstr>The sections</vt:lpstr>
      <vt:lpstr>PowerPoint Presentation</vt:lpstr>
      <vt:lpstr>PowerPoint Presentation</vt:lpstr>
      <vt:lpstr>PowerPoint Presentation</vt:lpstr>
      <vt:lpstr>PowerPoint Presentation</vt:lpstr>
      <vt:lpstr>The DofE is…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 layout</dc:title>
  <dc:creator>Dave Wood</dc:creator>
  <cp:lastModifiedBy>JMarson@cs.chadsgrove.worcs.sch.uk</cp:lastModifiedBy>
  <cp:revision>16</cp:revision>
  <cp:lastPrinted>2020-04-14T12:21:44Z</cp:lastPrinted>
  <dcterms:created xsi:type="dcterms:W3CDTF">2018-11-21T10:03:38Z</dcterms:created>
  <dcterms:modified xsi:type="dcterms:W3CDTF">2020-04-20T13:41:22Z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0x0101001F437F1861BDE443958EAD6DCFD3B765</vt:lpwstr>
  </property>
</Properties>
</file>