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331" r:id="rId4"/>
    <p:sldId id="333" r:id="rId5"/>
    <p:sldId id="332"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8" r:id="rId20"/>
    <p:sldId id="349" r:id="rId21"/>
    <p:sldId id="350" r:id="rId22"/>
    <p:sldId id="351" r:id="rId23"/>
    <p:sldId id="352" r:id="rId24"/>
    <p:sldId id="353" r:id="rId25"/>
    <p:sldId id="354" r:id="rId26"/>
    <p:sldId id="355" r:id="rId27"/>
    <p:sldId id="356" r:id="rId28"/>
    <p:sldId id="358"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3" autoAdjust="0"/>
    <p:restoredTop sz="93615" autoAdjust="0"/>
  </p:normalViewPr>
  <p:slideViewPr>
    <p:cSldViewPr snapToGrid="0">
      <p:cViewPr varScale="1">
        <p:scale>
          <a:sx n="114" d="100"/>
          <a:sy n="114" d="100"/>
        </p:scale>
        <p:origin x="5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33D81-94D2-424C-8155-AE55CDC0F157}"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A85B9-90AD-48F2-99D8-6FB94DBF610D}" type="slidenum">
              <a:rPr lang="en-GB" smtClean="0"/>
              <a:t>‹#›</a:t>
            </a:fld>
            <a:endParaRPr lang="en-GB"/>
          </a:p>
        </p:txBody>
      </p:sp>
    </p:spTree>
    <p:extLst>
      <p:ext uri="{BB962C8B-B14F-4D97-AF65-F5344CB8AC3E}">
        <p14:creationId xmlns:p14="http://schemas.microsoft.com/office/powerpoint/2010/main" val="151265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1E1E4-5EB6-464A-8BA9-E112C1D5BE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1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B5A6D7-04FD-43B6-806D-750778138421}"/>
              </a:ext>
            </a:extLst>
          </p:cNvPr>
          <p:cNvPicPr>
            <a:picLocks noChangeAspect="1"/>
          </p:cNvPicPr>
          <p:nvPr userDrawn="1"/>
        </p:nvPicPr>
        <p:blipFill rotWithShape="1">
          <a:blip r:embed="rId2"/>
          <a:srcRect l="10485" t="15145" r="43568" b="68415"/>
          <a:stretch/>
        </p:blipFill>
        <p:spPr>
          <a:xfrm>
            <a:off x="1704511" y="2510161"/>
            <a:ext cx="9130511" cy="1837678"/>
          </a:xfrm>
          <a:prstGeom prst="rect">
            <a:avLst/>
          </a:prstGeom>
        </p:spPr>
      </p:pic>
    </p:spTree>
    <p:extLst>
      <p:ext uri="{BB962C8B-B14F-4D97-AF65-F5344CB8AC3E}">
        <p14:creationId xmlns:p14="http://schemas.microsoft.com/office/powerpoint/2010/main" val="232352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B718-6D95-4E75-8D5F-F93E0996C9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525E1A-DFDC-4186-8D8B-11033228C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191AB2-7269-4ED7-9383-F44D39CC4C57}"/>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5" name="Footer Placeholder 4">
            <a:extLst>
              <a:ext uri="{FF2B5EF4-FFF2-40B4-BE49-F238E27FC236}">
                <a16:creationId xmlns:a16="http://schemas.microsoft.com/office/drawing/2014/main" id="{F165F5CB-BB8D-4E91-BCB4-3C8AA06D1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5188010-196E-4A14-988D-2AFA08C40680}"/>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332705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5976B-32AE-47B0-B152-0FB05B7D7C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A89900-EB25-48AE-8896-6ACCDDA09E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9B37-7968-4FE4-B4A6-9F5291FBA53D}"/>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5" name="Footer Placeholder 4">
            <a:extLst>
              <a:ext uri="{FF2B5EF4-FFF2-40B4-BE49-F238E27FC236}">
                <a16:creationId xmlns:a16="http://schemas.microsoft.com/office/drawing/2014/main" id="{614D89CD-A994-4CA5-8217-CA35F7D1311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67A041-DA00-484B-9359-F82BAE7F0E38}"/>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412483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61BB26-3557-41EE-A1DD-C2DFC94F929A}"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225189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1BB26-3557-41EE-A1DD-C2DFC94F929A}"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43942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1BB26-3557-41EE-A1DD-C2DFC94F929A}"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355889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61BB26-3557-41EE-A1DD-C2DFC94F929A}"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305159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61BB26-3557-41EE-A1DD-C2DFC94F929A}" type="datetimeFigureOut">
              <a:rPr lang="en-GB" smtClean="0"/>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339963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61BB26-3557-41EE-A1DD-C2DFC94F929A}"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413582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1BB26-3557-41EE-A1DD-C2DFC94F929A}" type="datetimeFigureOut">
              <a:rPr lang="en-GB" smtClean="0"/>
              <a:t>28/11/2024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285865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61BB26-3557-41EE-A1DD-C2DFC94F929A}"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35199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3F53-DA5B-495F-A8BF-4F35A88E26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98A060-A078-4A53-B379-4E5DFEFF6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EE234CA2-06E1-4446-9031-CCC3313FB8BE}"/>
              </a:ext>
            </a:extLst>
          </p:cNvPr>
          <p:cNvPicPr>
            <a:picLocks noChangeAspect="1"/>
          </p:cNvPicPr>
          <p:nvPr userDrawn="1"/>
        </p:nvPicPr>
        <p:blipFill rotWithShape="1">
          <a:blip r:embed="rId2"/>
          <a:srcRect l="10485" t="15145" r="43568" b="68415"/>
          <a:stretch/>
        </p:blipFill>
        <p:spPr>
          <a:xfrm>
            <a:off x="168676" y="5881284"/>
            <a:ext cx="4279037" cy="861232"/>
          </a:xfrm>
          <a:prstGeom prst="rect">
            <a:avLst/>
          </a:prstGeom>
        </p:spPr>
      </p:pic>
    </p:spTree>
    <p:extLst>
      <p:ext uri="{BB962C8B-B14F-4D97-AF65-F5344CB8AC3E}">
        <p14:creationId xmlns:p14="http://schemas.microsoft.com/office/powerpoint/2010/main" val="107857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61BB26-3557-41EE-A1DD-C2DFC94F929A}"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18578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1BB26-3557-41EE-A1DD-C2DFC94F929A}"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323551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1BB26-3557-41EE-A1DD-C2DFC94F929A}"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3A625-610B-46E5-B7F5-CFB929D5891A}" type="slidenum">
              <a:rPr lang="en-GB" smtClean="0"/>
              <a:t>‹#›</a:t>
            </a:fld>
            <a:endParaRPr lang="en-GB"/>
          </a:p>
        </p:txBody>
      </p:sp>
    </p:spTree>
    <p:extLst>
      <p:ext uri="{BB962C8B-B14F-4D97-AF65-F5344CB8AC3E}">
        <p14:creationId xmlns:p14="http://schemas.microsoft.com/office/powerpoint/2010/main" val="621782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64DE79-268F-4C1A-8933-263129D2AF90}" type="datetimeFigureOut">
              <a:rPr lang="en-US" smtClean="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6068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64DE79-268F-4C1A-8933-263129D2AF90}" type="datetimeFigureOut">
              <a:rPr lang="en-US" smtClean="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EE234CA2-06E1-4446-9031-CCC3313FB8BE}"/>
              </a:ext>
            </a:extLst>
          </p:cNvPr>
          <p:cNvPicPr>
            <a:picLocks noChangeAspect="1"/>
          </p:cNvPicPr>
          <p:nvPr userDrawn="1"/>
        </p:nvPicPr>
        <p:blipFill rotWithShape="1">
          <a:blip r:embed="rId2"/>
          <a:srcRect l="10485" t="15145" r="43568" b="68415"/>
          <a:stretch/>
        </p:blipFill>
        <p:spPr>
          <a:xfrm>
            <a:off x="168676" y="5881284"/>
            <a:ext cx="4279037" cy="861232"/>
          </a:xfrm>
          <a:prstGeom prst="rect">
            <a:avLst/>
          </a:prstGeom>
        </p:spPr>
      </p:pic>
    </p:spTree>
    <p:extLst>
      <p:ext uri="{BB962C8B-B14F-4D97-AF65-F5344CB8AC3E}">
        <p14:creationId xmlns:p14="http://schemas.microsoft.com/office/powerpoint/2010/main" val="3587228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0366D-E431-40F2-B930-265A06873A5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4158188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A0366D-E431-40F2-B930-265A06873A50}"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337558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A0366D-E431-40F2-B930-265A06873A50}" type="datetimeFigureOut">
              <a:rPr lang="en-GB" smtClean="0"/>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110734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A0366D-E431-40F2-B930-265A06873A50}"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4268102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366D-E431-40F2-B930-265A06873A50}" type="datetimeFigureOut">
              <a:rPr lang="en-GB" smtClean="0"/>
              <a:t>28/11/2024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112544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9008-E004-474D-B3E7-9466020F7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3B4AB8-FD0A-4524-BC52-9EAD2DECE5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77511-1F90-478A-B98C-A5CEE4FB8161}"/>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5" name="Footer Placeholder 4">
            <a:extLst>
              <a:ext uri="{FF2B5EF4-FFF2-40B4-BE49-F238E27FC236}">
                <a16:creationId xmlns:a16="http://schemas.microsoft.com/office/drawing/2014/main" id="{40AB9145-A2BF-46D3-A68A-50D55D9402F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2086713-A654-4F3A-BC54-19A076EC97BC}"/>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812835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0366D-E431-40F2-B930-265A06873A50}"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282456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0366D-E431-40F2-B930-265A06873A50}"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3799992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A0366D-E431-40F2-B930-265A06873A5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1548991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A0366D-E431-40F2-B930-265A06873A5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341529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96D8-109A-470A-8393-99C0F1EC3C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F33EA7-AA74-48D0-8DA4-B7F05FB47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1FDA1F-F157-4AA4-915F-8C2FCC24A7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397233-8777-409F-A561-AD38A5712432}"/>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6" name="Footer Placeholder 5">
            <a:extLst>
              <a:ext uri="{FF2B5EF4-FFF2-40B4-BE49-F238E27FC236}">
                <a16:creationId xmlns:a16="http://schemas.microsoft.com/office/drawing/2014/main" id="{8167CA05-D560-41E6-B2BC-35442AFD0D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8543582-AAF3-47AB-A305-B06FF52E5489}"/>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323023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318D-14A5-471D-B565-DFA718B3CB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0DD9B-3047-452E-B844-F56C81409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3645-5CCB-4963-AB4D-ED5553D1E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2B5910-DB0E-4CFC-B085-08179DA76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6E967-8976-4086-AD5E-EECC68722F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5BE9B1-0961-4983-A03C-A1050AD91233}"/>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8" name="Footer Placeholder 7">
            <a:extLst>
              <a:ext uri="{FF2B5EF4-FFF2-40B4-BE49-F238E27FC236}">
                <a16:creationId xmlns:a16="http://schemas.microsoft.com/office/drawing/2014/main" id="{3795DE9C-A9CA-4BE6-9851-6030D18F08D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E57DAE2-AB42-4477-992D-17815BB8C875}"/>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11260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ACC3-7BDC-4622-B9AD-1EDEB20E94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00C03D-C65D-4D1E-A8B8-8153ECA72110}"/>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4" name="Footer Placeholder 3">
            <a:extLst>
              <a:ext uri="{FF2B5EF4-FFF2-40B4-BE49-F238E27FC236}">
                <a16:creationId xmlns:a16="http://schemas.microsoft.com/office/drawing/2014/main" id="{771470F1-3C5E-47A8-87B5-B1E81211DE3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3ED3FE2-80CC-4B5A-BD0B-39DCE9390B45}"/>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89943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FE20D3-649E-4ABA-8223-F98385B965D4}"/>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3" name="Footer Placeholder 2">
            <a:extLst>
              <a:ext uri="{FF2B5EF4-FFF2-40B4-BE49-F238E27FC236}">
                <a16:creationId xmlns:a16="http://schemas.microsoft.com/office/drawing/2014/main" id="{BA8A46BE-49B3-4BAB-96DA-CA7D7792A21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E115735-7EEE-4AA7-9396-1FC1E36B4733}"/>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215878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C21F-7620-4FE6-886E-92AB85239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E8B0F-3B64-451D-805E-802AEBD43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157A1F-4E45-4365-95CB-8152FDDF6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B97EF-C67B-454A-AB80-EFFFD95945A9}"/>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6" name="Footer Placeholder 5">
            <a:extLst>
              <a:ext uri="{FF2B5EF4-FFF2-40B4-BE49-F238E27FC236}">
                <a16:creationId xmlns:a16="http://schemas.microsoft.com/office/drawing/2014/main" id="{567232C1-4E62-46AE-A16E-AB5F00FBF5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26F771-3DDD-4EBD-94CE-D87933F1029B}"/>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403094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B270-CABE-4D19-8103-A4540ED14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7C780-BE71-48FA-A41B-D8F9D344A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01DF71-4E1F-412D-B823-B37D10B9E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E6BF2-EBAC-4024-89BF-9A106455068C}"/>
              </a:ext>
            </a:extLst>
          </p:cNvPr>
          <p:cNvSpPr>
            <a:spLocks noGrp="1"/>
          </p:cNvSpPr>
          <p:nvPr>
            <p:ph type="dt" sz="half" idx="10"/>
          </p:nvPr>
        </p:nvSpPr>
        <p:spPr>
          <a:xfrm>
            <a:off x="838200" y="6356350"/>
            <a:ext cx="2743200" cy="365125"/>
          </a:xfrm>
          <a:prstGeom prst="rect">
            <a:avLst/>
          </a:prstGeom>
        </p:spPr>
        <p:txBody>
          <a:bodyPr/>
          <a:lstStyle/>
          <a:p>
            <a:fld id="{66A0366D-E431-40F2-B930-265A06873A50}" type="datetimeFigureOut">
              <a:rPr lang="en-GB" smtClean="0"/>
              <a:t>28/11/2024</a:t>
            </a:fld>
            <a:endParaRPr lang="en-GB"/>
          </a:p>
        </p:txBody>
      </p:sp>
      <p:sp>
        <p:nvSpPr>
          <p:cNvPr id="6" name="Footer Placeholder 5">
            <a:extLst>
              <a:ext uri="{FF2B5EF4-FFF2-40B4-BE49-F238E27FC236}">
                <a16:creationId xmlns:a16="http://schemas.microsoft.com/office/drawing/2014/main" id="{69AB392F-9676-457F-9F38-626B60273B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7E524F1-A5DC-4C79-996B-597F32B0DBEB}"/>
              </a:ext>
            </a:extLst>
          </p:cNvPr>
          <p:cNvSpPr>
            <a:spLocks noGrp="1"/>
          </p:cNvSpPr>
          <p:nvPr>
            <p:ph type="sldNum" sz="quarter" idx="12"/>
          </p:nvPr>
        </p:nvSpPr>
        <p:spPr>
          <a:xfrm>
            <a:off x="8610600" y="6356350"/>
            <a:ext cx="2743200" cy="365125"/>
          </a:xfrm>
          <a:prstGeom prst="rect">
            <a:avLst/>
          </a:prstGeom>
        </p:spPr>
        <p:txBody>
          <a:bodyPr/>
          <a:lstStyle/>
          <a:p>
            <a:fld id="{C3523BC8-5541-4EBC-95B7-8CCC51616181}" type="slidenum">
              <a:rPr lang="en-GB" smtClean="0"/>
              <a:t>‹#›</a:t>
            </a:fld>
            <a:endParaRPr lang="en-GB"/>
          </a:p>
        </p:txBody>
      </p:sp>
    </p:spTree>
    <p:extLst>
      <p:ext uri="{BB962C8B-B14F-4D97-AF65-F5344CB8AC3E}">
        <p14:creationId xmlns:p14="http://schemas.microsoft.com/office/powerpoint/2010/main" val="42723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7EE1A-CCF3-4FA4-A14E-1BD4D0ACE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A0DDD8-9ECA-4D61-B8BB-4E7B26E5F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28D2DA5D-2F93-4FBE-B8E7-DB51E4E18BF8}"/>
              </a:ext>
            </a:extLst>
          </p:cNvPr>
          <p:cNvPicPr>
            <a:picLocks noChangeAspect="1"/>
          </p:cNvPicPr>
          <p:nvPr userDrawn="1"/>
        </p:nvPicPr>
        <p:blipFill rotWithShape="1">
          <a:blip r:embed="rId14"/>
          <a:srcRect l="10485" t="15145" r="43568" b="68415"/>
          <a:stretch/>
        </p:blipFill>
        <p:spPr>
          <a:xfrm>
            <a:off x="523783" y="5836430"/>
            <a:ext cx="4279037" cy="861232"/>
          </a:xfrm>
          <a:prstGeom prst="rect">
            <a:avLst/>
          </a:prstGeom>
        </p:spPr>
      </p:pic>
      <p:pic>
        <p:nvPicPr>
          <p:cNvPr id="1026" name="Picture 2">
            <a:extLst>
              <a:ext uri="{FF2B5EF4-FFF2-40B4-BE49-F238E27FC236}">
                <a16:creationId xmlns:a16="http://schemas.microsoft.com/office/drawing/2014/main" id="{307343B2-E2F6-49DD-8A75-17B9CC59FA7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452717" y="5890502"/>
            <a:ext cx="113347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8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1BB26-3557-41EE-A1DD-C2DFC94F929A}" type="datetimeFigureOut">
              <a:rPr lang="en-GB" smtClean="0"/>
              <a:t>28/11/2024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3A625-610B-46E5-B7F5-CFB929D5891A}" type="slidenum">
              <a:rPr lang="en-GB" smtClean="0"/>
              <a:t>‹#›</a:t>
            </a:fld>
            <a:endParaRPr lang="en-GB"/>
          </a:p>
        </p:txBody>
      </p:sp>
    </p:spTree>
    <p:extLst>
      <p:ext uri="{BB962C8B-B14F-4D97-AF65-F5344CB8AC3E}">
        <p14:creationId xmlns:p14="http://schemas.microsoft.com/office/powerpoint/2010/main" val="257959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28D2DA5D-2F93-4FBE-B8E7-DB51E4E18BF8}"/>
              </a:ext>
            </a:extLst>
          </p:cNvPr>
          <p:cNvPicPr>
            <a:picLocks noChangeAspect="1"/>
          </p:cNvPicPr>
          <p:nvPr userDrawn="1"/>
        </p:nvPicPr>
        <p:blipFill rotWithShape="1">
          <a:blip r:embed="rId14"/>
          <a:srcRect l="10485" t="15145" r="43568" b="68415"/>
          <a:stretch/>
        </p:blipFill>
        <p:spPr>
          <a:xfrm>
            <a:off x="523784" y="5836430"/>
            <a:ext cx="4279037" cy="861232"/>
          </a:xfrm>
          <a:prstGeom prst="rect">
            <a:avLst/>
          </a:prstGeom>
        </p:spPr>
      </p:pic>
      <p:pic>
        <p:nvPicPr>
          <p:cNvPr id="8" name="Picture 2">
            <a:extLst>
              <a:ext uri="{FF2B5EF4-FFF2-40B4-BE49-F238E27FC236}">
                <a16:creationId xmlns:a16="http://schemas.microsoft.com/office/drawing/2014/main" id="{307343B2-E2F6-49DD-8A75-17B9CC59FA7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452717" y="5890512"/>
            <a:ext cx="113347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48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hadsgroveschool.org.uk/web/curriculum_subject_plans/66946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F27DA-6AF8-4ECB-B04A-B9BEC4C2DA3B}"/>
              </a:ext>
            </a:extLst>
          </p:cNvPr>
          <p:cNvSpPr txBox="1"/>
          <p:nvPr/>
        </p:nvSpPr>
        <p:spPr>
          <a:xfrm>
            <a:off x="487680" y="2158164"/>
            <a:ext cx="11164389" cy="2862322"/>
          </a:xfrm>
          <a:prstGeom prst="rect">
            <a:avLst/>
          </a:prstGeom>
          <a:noFill/>
        </p:spPr>
        <p:txBody>
          <a:bodyPr wrap="square" rtlCol="0">
            <a:spAutoFit/>
          </a:bodyPr>
          <a:lstStyle/>
          <a:p>
            <a:pPr algn="ctr"/>
            <a:r>
              <a:rPr lang="en-GB" sz="6600" dirty="0" smtClean="0">
                <a:latin typeface="Georgia" panose="02040502050405020303" pitchFamily="18" charset="0"/>
              </a:rPr>
              <a:t>Subject Leader Monitoring</a:t>
            </a:r>
          </a:p>
          <a:p>
            <a:pPr algn="ctr"/>
            <a:endParaRPr lang="en-GB" sz="6600" dirty="0">
              <a:latin typeface="Georgia" panose="02040502050405020303" pitchFamily="18" charset="0"/>
            </a:endParaRPr>
          </a:p>
          <a:p>
            <a:pPr algn="ctr"/>
            <a:r>
              <a:rPr lang="en-GB" sz="4800" dirty="0" smtClean="0">
                <a:latin typeface="Georgia" panose="02040502050405020303" pitchFamily="18" charset="0"/>
              </a:rPr>
              <a:t>Summary 2023-24</a:t>
            </a:r>
            <a:endParaRPr lang="en-GB" sz="4800" dirty="0">
              <a:latin typeface="Georgia" panose="02040502050405020303" pitchFamily="18" charset="0"/>
            </a:endParaRPr>
          </a:p>
        </p:txBody>
      </p:sp>
      <p:pic>
        <p:nvPicPr>
          <p:cNvPr id="4" name="Picture 3">
            <a:extLst>
              <a:ext uri="{FF2B5EF4-FFF2-40B4-BE49-F238E27FC236}">
                <a16:creationId xmlns:a16="http://schemas.microsoft.com/office/drawing/2014/main" id="{96C9DD64-33E6-4BFA-ABB9-91B74539BA27}"/>
              </a:ext>
            </a:extLst>
          </p:cNvPr>
          <p:cNvPicPr>
            <a:picLocks noChangeAspect="1"/>
          </p:cNvPicPr>
          <p:nvPr/>
        </p:nvPicPr>
        <p:blipFill rotWithShape="1">
          <a:blip r:embed="rId2"/>
          <a:srcRect l="20007" t="51737" r="24853" b="30398"/>
          <a:stretch/>
        </p:blipFill>
        <p:spPr>
          <a:xfrm>
            <a:off x="1997550" y="423621"/>
            <a:ext cx="8360569" cy="1636850"/>
          </a:xfrm>
          <a:prstGeom prst="rect">
            <a:avLst/>
          </a:prstGeom>
        </p:spPr>
      </p:pic>
    </p:spTree>
    <p:extLst>
      <p:ext uri="{BB962C8B-B14F-4D97-AF65-F5344CB8AC3E}">
        <p14:creationId xmlns:p14="http://schemas.microsoft.com/office/powerpoint/2010/main" val="4101668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92" y="105151"/>
            <a:ext cx="11161603" cy="369332"/>
          </a:xfrm>
          <a:prstGeom prst="rect">
            <a:avLst/>
          </a:prstGeom>
        </p:spPr>
        <p:txBody>
          <a:bodyPr wrap="square">
            <a:spAutoFit/>
          </a:bodyPr>
          <a:lstStyle/>
          <a:p>
            <a:r>
              <a:rPr lang="en-GB" b="1" u="sng" dirty="0" smtClean="0">
                <a:latin typeface="Georgia" panose="02040502050405020303" pitchFamily="18" charset="0"/>
              </a:rPr>
              <a:t>Monitoring of Work Samples</a:t>
            </a:r>
            <a:endParaRPr lang="en-GB" b="1" dirty="0">
              <a:latin typeface="Georgia" panose="02040502050405020303" pitchFamily="18" charset="0"/>
            </a:endParaRPr>
          </a:p>
        </p:txBody>
      </p:sp>
      <p:pic>
        <p:nvPicPr>
          <p:cNvPr id="4" name="Picture 3"/>
          <p:cNvPicPr>
            <a:picLocks noChangeAspect="1"/>
          </p:cNvPicPr>
          <p:nvPr/>
        </p:nvPicPr>
        <p:blipFill rotWithShape="1">
          <a:blip r:embed="rId2"/>
          <a:srcRect l="38215" t="41453" r="25241" b="45820"/>
          <a:stretch/>
        </p:blipFill>
        <p:spPr>
          <a:xfrm>
            <a:off x="2029097" y="531480"/>
            <a:ext cx="6890582" cy="1349828"/>
          </a:xfrm>
          <a:prstGeom prst="rect">
            <a:avLst/>
          </a:prstGeom>
        </p:spPr>
      </p:pic>
      <p:sp>
        <p:nvSpPr>
          <p:cNvPr id="5" name="Rectangle 4"/>
          <p:cNvSpPr/>
          <p:nvPr/>
        </p:nvSpPr>
        <p:spPr>
          <a:xfrm>
            <a:off x="5303520" y="1014805"/>
            <a:ext cx="3178629" cy="3831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38449" t="41045" r="24409" b="12878"/>
          <a:stretch/>
        </p:blipFill>
        <p:spPr>
          <a:xfrm>
            <a:off x="2090058" y="1881307"/>
            <a:ext cx="7001692" cy="4885798"/>
          </a:xfrm>
          <a:prstGeom prst="rect">
            <a:avLst/>
          </a:prstGeom>
        </p:spPr>
      </p:pic>
    </p:spTree>
    <p:extLst>
      <p:ext uri="{BB962C8B-B14F-4D97-AF65-F5344CB8AC3E}">
        <p14:creationId xmlns:p14="http://schemas.microsoft.com/office/powerpoint/2010/main" val="343225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Monitoring of Work Samples</a:t>
            </a:r>
            <a:endParaRPr lang="en-GB" b="1" dirty="0">
              <a:latin typeface="Georgia" panose="02040502050405020303" pitchFamily="18" charset="0"/>
            </a:endParaRPr>
          </a:p>
        </p:txBody>
      </p:sp>
      <p:sp>
        <p:nvSpPr>
          <p:cNvPr id="4" name="Rectangle 3"/>
          <p:cNvSpPr/>
          <p:nvPr/>
        </p:nvSpPr>
        <p:spPr>
          <a:xfrm>
            <a:off x="142123" y="816949"/>
            <a:ext cx="11370608" cy="6289735"/>
          </a:xfrm>
          <a:prstGeom prst="rect">
            <a:avLst/>
          </a:prstGeom>
        </p:spPr>
        <p:txBody>
          <a:bodyPr wrap="square">
            <a:spAutoFit/>
          </a:bodyPr>
          <a:lstStyle/>
          <a:p>
            <a:pPr>
              <a:spcAft>
                <a:spcPts val="0"/>
              </a:spcAft>
            </a:pPr>
            <a:r>
              <a:rPr lang="en-GB" sz="2000" u="sng" dirty="0">
                <a:latin typeface="Calibri" panose="020F0502020204030204" pitchFamily="34" charset="0"/>
                <a:ea typeface="Times New Roman" panose="02020603050405020304" pitchFamily="18" charset="0"/>
              </a:rPr>
              <a:t>Strengths</a:t>
            </a:r>
            <a:r>
              <a:rPr lang="en-GB" sz="2000" dirty="0">
                <a:latin typeface="Calibri" panose="020F0502020204030204" pitchFamily="34" charset="0"/>
                <a:ea typeface="Times New Roman" panose="02020603050405020304" pitchFamily="18" charset="0"/>
              </a:rPr>
              <a:t>:</a:t>
            </a:r>
            <a:endParaRPr lang="en-GB" sz="2000" dirty="0">
              <a:latin typeface="Times New Roman" panose="02020603050405020304" pitchFamily="18" charset="0"/>
              <a:ea typeface="Times New Roman" panose="02020603050405020304" pitchFamily="18" charset="0"/>
            </a:endParaRPr>
          </a:p>
          <a:p>
            <a:pPr>
              <a:spcAft>
                <a:spcPts val="0"/>
              </a:spcAft>
            </a:pPr>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b="1" kern="100" dirty="0">
                <a:latin typeface="Calibri" panose="020F0502020204030204" pitchFamily="34" charset="0"/>
                <a:ea typeface="Aptos"/>
                <a:cs typeface="Times New Roman" panose="02020603050405020304" pitchFamily="18" charset="0"/>
              </a:rPr>
              <a:t>Learning Journeys in 2LS </a:t>
            </a:r>
            <a:r>
              <a:rPr lang="en-GB" sz="2000" kern="100" dirty="0">
                <a:latin typeface="Calibri" panose="020F0502020204030204" pitchFamily="34" charset="0"/>
                <a:ea typeface="Aptos"/>
                <a:cs typeface="Times New Roman" panose="02020603050405020304" pitchFamily="18" charset="0"/>
              </a:rPr>
              <a:t>- A lot of evidence to show progress. Evidence clearly matched to individual targets and next steps identified. Marking explicit about how to improve</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b="1" kern="100" dirty="0">
                <a:latin typeface="Calibri" panose="020F0502020204030204" pitchFamily="34" charset="0"/>
                <a:ea typeface="Aptos"/>
                <a:cs typeface="Times New Roman" panose="02020603050405020304" pitchFamily="18" charset="0"/>
              </a:rPr>
              <a:t>Pre-Formal</a:t>
            </a:r>
            <a:r>
              <a:rPr lang="en-GB" sz="2000" kern="100" dirty="0">
                <a:latin typeface="Calibri" panose="020F0502020204030204" pitchFamily="34" charset="0"/>
                <a:ea typeface="Aptos"/>
                <a:cs typeface="Times New Roman" panose="02020603050405020304" pitchFamily="18" charset="0"/>
              </a:rPr>
              <a:t> - all 4 classes demonstrated outstanding, consistent assessment, across the whole department  All Teachers were able to speak confidently and passionately about the progress their pupils are making.  The paperwork was backed up by strong video evidence</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b="1" kern="100" dirty="0">
                <a:latin typeface="Calibri" panose="020F0502020204030204" pitchFamily="34" charset="0"/>
                <a:ea typeface="Aptos"/>
                <a:cs typeface="Times New Roman" panose="02020603050405020304" pitchFamily="18" charset="0"/>
              </a:rPr>
              <a:t>Art</a:t>
            </a:r>
            <a:r>
              <a:rPr lang="en-GB" sz="2000" kern="100" dirty="0">
                <a:latin typeface="Calibri" panose="020F0502020204030204" pitchFamily="34" charset="0"/>
                <a:ea typeface="Aptos"/>
                <a:cs typeface="Times New Roman" panose="02020603050405020304" pitchFamily="18" charset="0"/>
              </a:rPr>
              <a:t> – a strong example of a) high quality work, demonstrating good progress b) targeted, individual feedback c) regular feedback, designed to move the learning forward.</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a:latin typeface="Calibri" panose="020F0502020204030204" pitchFamily="34" charset="0"/>
                <a:ea typeface="Aptos"/>
                <a:cs typeface="Times New Roman" panose="02020603050405020304" pitchFamily="18" charset="0"/>
              </a:rPr>
              <a:t>Where </a:t>
            </a:r>
            <a:r>
              <a:rPr lang="en-GB" sz="2000" b="1" kern="100" dirty="0">
                <a:latin typeface="Calibri" panose="020F0502020204030204" pitchFamily="34" charset="0"/>
                <a:ea typeface="Aptos"/>
                <a:cs typeface="Times New Roman" panose="02020603050405020304" pitchFamily="18" charset="0"/>
              </a:rPr>
              <a:t>study planners </a:t>
            </a:r>
            <a:r>
              <a:rPr lang="en-GB" sz="2000" kern="100" dirty="0">
                <a:latin typeface="Calibri" panose="020F0502020204030204" pitchFamily="34" charset="0"/>
                <a:ea typeface="Aptos"/>
                <a:cs typeface="Times New Roman" panose="02020603050405020304" pitchFamily="18" charset="0"/>
              </a:rPr>
              <a:t>are being used well, they demonstrate progress well (P13 is a good example)</a:t>
            </a:r>
            <a:endParaRPr lang="en-GB" sz="2000" kern="100" dirty="0">
              <a:latin typeface="Aptos"/>
              <a:ea typeface="Aptos"/>
              <a:cs typeface="Times New Roman" panose="02020603050405020304" pitchFamily="18" charset="0"/>
            </a:endParaRPr>
          </a:p>
          <a:p>
            <a:pPr marL="228600">
              <a:lnSpc>
                <a:spcPct val="107000"/>
              </a:lnSpc>
              <a:spcAft>
                <a:spcPts val="0"/>
              </a:spcAft>
            </a:pPr>
            <a:r>
              <a:rPr lang="en-GB" sz="2000" kern="100" dirty="0">
                <a:latin typeface="Calibri" panose="020F0502020204030204" pitchFamily="34" charset="0"/>
                <a:ea typeface="Aptos"/>
                <a:cs typeface="Times New Roman" panose="02020603050405020304" pitchFamily="18" charset="0"/>
              </a:rPr>
              <a:t> </a:t>
            </a:r>
            <a:endParaRPr lang="en-GB" sz="2000" kern="100" dirty="0">
              <a:latin typeface="Aptos"/>
              <a:ea typeface="Aptos"/>
              <a:cs typeface="Times New Roman" panose="02020603050405020304" pitchFamily="18" charset="0"/>
            </a:endParaRPr>
          </a:p>
          <a:p>
            <a:pPr marL="228600">
              <a:lnSpc>
                <a:spcPct val="107000"/>
              </a:lnSpc>
              <a:spcAft>
                <a:spcPts val="0"/>
              </a:spcAft>
            </a:pPr>
            <a:r>
              <a:rPr lang="en-GB" sz="2000" u="sng" kern="100" dirty="0">
                <a:latin typeface="Calibri" panose="020F0502020204030204" pitchFamily="34" charset="0"/>
                <a:ea typeface="Aptos"/>
                <a:cs typeface="Times New Roman" panose="02020603050405020304" pitchFamily="18" charset="0"/>
              </a:rPr>
              <a:t>Areas for Development:</a:t>
            </a:r>
            <a:endParaRPr lang="en-GB" sz="2000" u="sng" kern="100" dirty="0">
              <a:latin typeface="Aptos"/>
              <a:ea typeface="Aptos"/>
              <a:cs typeface="Times New Roman" panose="02020603050405020304" pitchFamily="18" charset="0"/>
            </a:endParaRPr>
          </a:p>
          <a:p>
            <a:pPr marL="228600">
              <a:lnSpc>
                <a:spcPct val="107000"/>
              </a:lnSpc>
              <a:spcAft>
                <a:spcPts val="0"/>
              </a:spcAft>
            </a:pPr>
            <a:r>
              <a:rPr lang="en-GB" sz="2000" b="1" kern="100" dirty="0">
                <a:latin typeface="Calibri" panose="020F0502020204030204" pitchFamily="34" charset="0"/>
                <a:ea typeface="Aptos"/>
                <a:cs typeface="Times New Roman" panose="02020603050405020304" pitchFamily="18" charset="0"/>
              </a:rPr>
              <a:t> </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b="1" kern="100" dirty="0">
                <a:latin typeface="Calibri" panose="020F0502020204030204" pitchFamily="34" charset="0"/>
                <a:ea typeface="Aptos"/>
                <a:cs typeface="Times New Roman" panose="02020603050405020304" pitchFamily="18" charset="0"/>
              </a:rPr>
              <a:t>Progress</a:t>
            </a:r>
            <a:r>
              <a:rPr lang="en-GB" sz="2000" kern="100" dirty="0">
                <a:latin typeface="Calibri" panose="020F0502020204030204" pitchFamily="34" charset="0"/>
                <a:ea typeface="Aptos"/>
                <a:cs typeface="Times New Roman" panose="02020603050405020304" pitchFamily="18" charset="0"/>
              </a:rPr>
              <a:t> during a lesson </a:t>
            </a:r>
            <a:r>
              <a:rPr lang="en-GB" sz="2000" kern="100" dirty="0" smtClean="0">
                <a:latin typeface="Calibri" panose="020F0502020204030204" pitchFamily="34" charset="0"/>
                <a:ea typeface="Aptos"/>
                <a:cs typeface="Times New Roman" panose="02020603050405020304" pitchFamily="18" charset="0"/>
              </a:rPr>
              <a:t>to be </a:t>
            </a:r>
            <a:r>
              <a:rPr lang="en-GB" sz="2000" kern="100" dirty="0">
                <a:latin typeface="Calibri" panose="020F0502020204030204" pitchFamily="34" charset="0"/>
                <a:ea typeface="Aptos"/>
                <a:cs typeface="Times New Roman" panose="02020603050405020304" pitchFamily="18" charset="0"/>
              </a:rPr>
              <a:t>made explicit with high quality learning on show </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a:latin typeface="Calibri" panose="020F0502020204030204" pitchFamily="34" charset="0"/>
                <a:ea typeface="Aptos"/>
                <a:cs typeface="Times New Roman" panose="02020603050405020304" pitchFamily="18" charset="0"/>
              </a:rPr>
              <a:t>Establish </a:t>
            </a:r>
            <a:r>
              <a:rPr lang="en-GB" sz="2000" b="1" kern="100" dirty="0">
                <a:latin typeface="Calibri" panose="020F0502020204030204" pitchFamily="34" charset="0"/>
                <a:ea typeface="Aptos"/>
                <a:cs typeface="Times New Roman" panose="02020603050405020304" pitchFamily="18" charset="0"/>
              </a:rPr>
              <a:t>uniformity</a:t>
            </a:r>
            <a:r>
              <a:rPr lang="en-GB" sz="2000" kern="100" dirty="0">
                <a:latin typeface="Calibri" panose="020F0502020204030204" pitchFamily="34" charset="0"/>
                <a:ea typeface="Aptos"/>
                <a:cs typeface="Times New Roman" panose="02020603050405020304" pitchFamily="18" charset="0"/>
              </a:rPr>
              <a:t> in systems </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a:latin typeface="Calibri" panose="020F0502020204030204" pitchFamily="34" charset="0"/>
                <a:ea typeface="Aptos"/>
                <a:cs typeface="Times New Roman" panose="02020603050405020304" pitchFamily="18" charset="0"/>
              </a:rPr>
              <a:t>Ensure the basics are covered in all classes – </a:t>
            </a:r>
            <a:r>
              <a:rPr lang="en-GB" sz="2000" b="1" kern="100" dirty="0">
                <a:latin typeface="Calibri" panose="020F0502020204030204" pitchFamily="34" charset="0"/>
                <a:ea typeface="Aptos"/>
                <a:cs typeface="Times New Roman" panose="02020603050405020304" pitchFamily="18" charset="0"/>
              </a:rPr>
              <a:t>clear targets, meaningful feedback </a:t>
            </a:r>
            <a:r>
              <a:rPr lang="en-GB" sz="2000" kern="100" dirty="0">
                <a:latin typeface="Calibri" panose="020F0502020204030204" pitchFamily="34" charset="0"/>
                <a:ea typeface="Aptos"/>
                <a:cs typeface="Times New Roman" panose="02020603050405020304" pitchFamily="18" charset="0"/>
              </a:rPr>
              <a:t>which recognises what has been done well and moves the learning forward</a:t>
            </a:r>
            <a:endParaRPr lang="en-GB" sz="2000" kern="100" dirty="0">
              <a:latin typeface="Aptos"/>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a:latin typeface="Calibri" panose="020F0502020204030204" pitchFamily="34" charset="0"/>
                <a:ea typeface="Aptos"/>
                <a:cs typeface="Times New Roman" panose="02020603050405020304" pitchFamily="18" charset="0"/>
              </a:rPr>
              <a:t>Further evidence of </a:t>
            </a:r>
            <a:r>
              <a:rPr lang="en-GB" sz="2000" b="1" kern="100" dirty="0">
                <a:latin typeface="Calibri" panose="020F0502020204030204" pitchFamily="34" charset="0"/>
                <a:ea typeface="Aptos"/>
                <a:cs typeface="Times New Roman" panose="02020603050405020304" pitchFamily="18" charset="0"/>
              </a:rPr>
              <a:t>self/peer assessment</a:t>
            </a:r>
            <a:endParaRPr lang="en-GB" sz="2000" b="1" kern="100" dirty="0">
              <a:latin typeface="Aptos"/>
              <a:ea typeface="Aptos"/>
              <a:cs typeface="Times New Roman" panose="02020603050405020304" pitchFamily="18" charset="0"/>
            </a:endParaRPr>
          </a:p>
          <a:p>
            <a:pPr marL="457200">
              <a:lnSpc>
                <a:spcPct val="107000"/>
              </a:lnSpc>
              <a:spcAft>
                <a:spcPts val="0"/>
              </a:spcAft>
            </a:pPr>
            <a:r>
              <a:rPr lang="en-GB" sz="2000" kern="100" dirty="0">
                <a:latin typeface="Calibri" panose="020F0502020204030204" pitchFamily="34" charset="0"/>
                <a:ea typeface="Aptos"/>
                <a:cs typeface="Times New Roman" panose="02020603050405020304" pitchFamily="18" charset="0"/>
              </a:rPr>
              <a:t> </a:t>
            </a:r>
            <a:endParaRPr lang="en-GB" sz="20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43295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F27DA-6AF8-4ECB-B04A-B9BEC4C2DA3B}"/>
              </a:ext>
            </a:extLst>
          </p:cNvPr>
          <p:cNvSpPr txBox="1"/>
          <p:nvPr/>
        </p:nvSpPr>
        <p:spPr>
          <a:xfrm>
            <a:off x="487680" y="2158164"/>
            <a:ext cx="11164389" cy="2862322"/>
          </a:xfrm>
          <a:prstGeom prst="rect">
            <a:avLst/>
          </a:prstGeom>
          <a:noFill/>
        </p:spPr>
        <p:txBody>
          <a:bodyPr wrap="square" rtlCol="0">
            <a:spAutoFit/>
          </a:bodyPr>
          <a:lstStyle/>
          <a:p>
            <a:pPr algn="ctr"/>
            <a:r>
              <a:rPr lang="en-GB" sz="6600" dirty="0" smtClean="0">
                <a:latin typeface="Georgia" panose="02040502050405020303" pitchFamily="18" charset="0"/>
              </a:rPr>
              <a:t>Subject Leader Monitoring</a:t>
            </a:r>
          </a:p>
          <a:p>
            <a:pPr algn="ctr"/>
            <a:endParaRPr lang="en-GB" sz="6600" dirty="0">
              <a:latin typeface="Georgia" panose="02040502050405020303" pitchFamily="18" charset="0"/>
            </a:endParaRPr>
          </a:p>
          <a:p>
            <a:pPr algn="ctr"/>
            <a:r>
              <a:rPr lang="en-GB" sz="4800" dirty="0" smtClean="0">
                <a:latin typeface="Georgia" panose="02040502050405020303" pitchFamily="18" charset="0"/>
              </a:rPr>
              <a:t>Actions taken moving forward</a:t>
            </a:r>
            <a:endParaRPr lang="en-GB" sz="4800" dirty="0">
              <a:latin typeface="Georgia" panose="02040502050405020303" pitchFamily="18" charset="0"/>
            </a:endParaRPr>
          </a:p>
        </p:txBody>
      </p:sp>
      <p:pic>
        <p:nvPicPr>
          <p:cNvPr id="4" name="Picture 3">
            <a:extLst>
              <a:ext uri="{FF2B5EF4-FFF2-40B4-BE49-F238E27FC236}">
                <a16:creationId xmlns:a16="http://schemas.microsoft.com/office/drawing/2014/main" id="{96C9DD64-33E6-4BFA-ABB9-91B74539BA27}"/>
              </a:ext>
            </a:extLst>
          </p:cNvPr>
          <p:cNvPicPr>
            <a:picLocks noChangeAspect="1"/>
          </p:cNvPicPr>
          <p:nvPr/>
        </p:nvPicPr>
        <p:blipFill rotWithShape="1">
          <a:blip r:embed="rId2"/>
          <a:srcRect l="20007" t="51737" r="24853" b="30398"/>
          <a:stretch/>
        </p:blipFill>
        <p:spPr>
          <a:xfrm>
            <a:off x="1997550" y="423621"/>
            <a:ext cx="8360569" cy="1636850"/>
          </a:xfrm>
          <a:prstGeom prst="rect">
            <a:avLst/>
          </a:prstGeom>
        </p:spPr>
      </p:pic>
    </p:spTree>
    <p:extLst>
      <p:ext uri="{BB962C8B-B14F-4D97-AF65-F5344CB8AC3E}">
        <p14:creationId xmlns:p14="http://schemas.microsoft.com/office/powerpoint/2010/main" val="32422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New Long Term Plans for September 2024</a:t>
            </a:r>
            <a:endParaRPr lang="en-GB" b="1" dirty="0">
              <a:latin typeface="Georgia" panose="02040502050405020303" pitchFamily="18" charset="0"/>
            </a:endParaRPr>
          </a:p>
        </p:txBody>
      </p:sp>
      <p:sp>
        <p:nvSpPr>
          <p:cNvPr id="4" name="Rectangle 3"/>
          <p:cNvSpPr/>
          <p:nvPr/>
        </p:nvSpPr>
        <p:spPr>
          <a:xfrm>
            <a:off x="142123" y="816949"/>
            <a:ext cx="11370608" cy="3363998"/>
          </a:xfrm>
          <a:prstGeom prst="rect">
            <a:avLst/>
          </a:prstGeom>
        </p:spPr>
        <p:txBody>
          <a:bodyPr wrap="square">
            <a:spAutoFit/>
          </a:bodyPr>
          <a:lstStyle/>
          <a:p>
            <a:pPr>
              <a:spcAft>
                <a:spcPts val="0"/>
              </a:spcAft>
            </a:pPr>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smtClean="0">
                <a:latin typeface="Calibri" panose="020F0502020204030204" pitchFamily="34" charset="0"/>
                <a:ea typeface="Aptos"/>
                <a:cs typeface="Times New Roman" panose="02020603050405020304" pitchFamily="18" charset="0"/>
              </a:rPr>
              <a:t>All Long Term Plans use a </a:t>
            </a:r>
            <a:r>
              <a:rPr lang="en-GB" sz="2000" b="1" kern="100" dirty="0" smtClean="0">
                <a:latin typeface="Calibri" panose="020F0502020204030204" pitchFamily="34" charset="0"/>
                <a:ea typeface="Aptos"/>
                <a:cs typeface="Times New Roman" panose="02020603050405020304" pitchFamily="18" charset="0"/>
              </a:rPr>
              <a:t>standard template</a:t>
            </a:r>
          </a:p>
          <a:p>
            <a:pPr marL="342900" lvl="0" indent="-342900">
              <a:lnSpc>
                <a:spcPct val="107000"/>
              </a:lnSpc>
              <a:spcAft>
                <a:spcPts val="0"/>
              </a:spcAft>
              <a:buFont typeface="Symbol" panose="05050102010706020507" pitchFamily="18" charset="2"/>
              <a:buChar char=""/>
            </a:pPr>
            <a:r>
              <a:rPr lang="en-GB" sz="2000" b="1" kern="100" dirty="0" smtClean="0">
                <a:latin typeface="Calibri" panose="020F0502020204030204" pitchFamily="34" charset="0"/>
                <a:ea typeface="Aptos"/>
                <a:cs typeface="Times New Roman" panose="02020603050405020304" pitchFamily="18" charset="0"/>
              </a:rPr>
              <a:t>Intent</a:t>
            </a:r>
            <a:r>
              <a:rPr lang="en-GB" sz="2000" kern="100" dirty="0" smtClean="0">
                <a:latin typeface="Calibri" panose="020F0502020204030204" pitchFamily="34" charset="0"/>
                <a:ea typeface="Aptos"/>
                <a:cs typeface="Times New Roman" panose="02020603050405020304" pitchFamily="18" charset="0"/>
              </a:rPr>
              <a:t> section – clear statement about which </a:t>
            </a:r>
            <a:r>
              <a:rPr lang="en-GB" sz="2000" b="1" kern="100" dirty="0" smtClean="0">
                <a:latin typeface="Calibri" panose="020F0502020204030204" pitchFamily="34" charset="0"/>
                <a:ea typeface="Aptos"/>
                <a:cs typeface="Times New Roman" panose="02020603050405020304" pitchFamily="18" charset="0"/>
              </a:rPr>
              <a:t>Curriculum</a:t>
            </a:r>
            <a:r>
              <a:rPr lang="en-GB" sz="2000" kern="100" dirty="0" smtClean="0">
                <a:latin typeface="Calibri" panose="020F0502020204030204" pitchFamily="34" charset="0"/>
                <a:ea typeface="Aptos"/>
                <a:cs typeface="Times New Roman" panose="02020603050405020304" pitchFamily="18" charset="0"/>
              </a:rPr>
              <a:t> is being followed and how this is adapted for different Pathways</a:t>
            </a:r>
          </a:p>
          <a:p>
            <a:pPr marL="342900" lvl="0" indent="-342900">
              <a:lnSpc>
                <a:spcPct val="107000"/>
              </a:lnSpc>
              <a:spcAft>
                <a:spcPts val="0"/>
              </a:spcAft>
              <a:buFont typeface="Symbol" panose="05050102010706020507" pitchFamily="18" charset="2"/>
              <a:buChar char=""/>
            </a:pPr>
            <a:r>
              <a:rPr lang="en-GB" sz="2000" b="1" kern="100" dirty="0" smtClean="0">
                <a:effectLst/>
                <a:latin typeface="Calibri" panose="020F0502020204030204" pitchFamily="34" charset="0"/>
                <a:ea typeface="Aptos"/>
                <a:cs typeface="Times New Roman" panose="02020603050405020304" pitchFamily="18" charset="0"/>
              </a:rPr>
              <a:t>Implementation</a:t>
            </a:r>
            <a:r>
              <a:rPr lang="en-GB" sz="2000" kern="100" dirty="0" smtClean="0">
                <a:effectLst/>
                <a:latin typeface="Calibri" panose="020F0502020204030204" pitchFamily="34" charset="0"/>
                <a:ea typeface="Aptos"/>
                <a:cs typeface="Times New Roman" panose="02020603050405020304" pitchFamily="18" charset="0"/>
              </a:rPr>
              <a:t> section – content shown for each class to ensure </a:t>
            </a:r>
            <a:r>
              <a:rPr lang="en-GB" sz="2000" b="1" kern="100" dirty="0" smtClean="0">
                <a:effectLst/>
                <a:latin typeface="Calibri" panose="020F0502020204030204" pitchFamily="34" charset="0"/>
                <a:ea typeface="Aptos"/>
                <a:cs typeface="Times New Roman" panose="02020603050405020304" pitchFamily="18" charset="0"/>
              </a:rPr>
              <a:t>breadth of coverage </a:t>
            </a:r>
            <a:r>
              <a:rPr lang="en-GB" sz="2000" kern="100" dirty="0" smtClean="0">
                <a:effectLst/>
                <a:latin typeface="Calibri" panose="020F0502020204030204" pitchFamily="34" charset="0"/>
                <a:ea typeface="Aptos"/>
                <a:cs typeface="Times New Roman" panose="02020603050405020304" pitchFamily="18" charset="0"/>
              </a:rPr>
              <a:t>of the curriculum as pupils move through the school</a:t>
            </a:r>
          </a:p>
          <a:p>
            <a:pPr marL="342900" lvl="0" indent="-342900">
              <a:lnSpc>
                <a:spcPct val="107000"/>
              </a:lnSpc>
              <a:spcAft>
                <a:spcPts val="0"/>
              </a:spcAft>
              <a:buFont typeface="Symbol" panose="05050102010706020507" pitchFamily="18" charset="2"/>
              <a:buChar char=""/>
            </a:pPr>
            <a:r>
              <a:rPr lang="en-GB" sz="2000" b="1" kern="100" dirty="0" smtClean="0">
                <a:latin typeface="Calibri" panose="020F0502020204030204" pitchFamily="34" charset="0"/>
                <a:ea typeface="Aptos"/>
                <a:cs typeface="Times New Roman" panose="02020603050405020304" pitchFamily="18" charset="0"/>
              </a:rPr>
              <a:t>Impact</a:t>
            </a:r>
            <a:r>
              <a:rPr lang="en-GB" sz="2000" kern="100" dirty="0" smtClean="0">
                <a:latin typeface="Calibri" panose="020F0502020204030204" pitchFamily="34" charset="0"/>
                <a:ea typeface="Aptos"/>
                <a:cs typeface="Times New Roman" panose="02020603050405020304" pitchFamily="18" charset="0"/>
              </a:rPr>
              <a:t> – clear links to </a:t>
            </a:r>
            <a:r>
              <a:rPr lang="en-GB" sz="2000" b="1" kern="100" dirty="0" smtClean="0">
                <a:latin typeface="Calibri" panose="020F0502020204030204" pitchFamily="34" charset="0"/>
                <a:ea typeface="Aptos"/>
                <a:cs typeface="Times New Roman" panose="02020603050405020304" pitchFamily="18" charset="0"/>
              </a:rPr>
              <a:t>assessment tool </a:t>
            </a:r>
            <a:r>
              <a:rPr lang="en-GB" sz="2000" kern="100" dirty="0" smtClean="0">
                <a:latin typeface="Calibri" panose="020F0502020204030204" pitchFamily="34" charset="0"/>
                <a:ea typeface="Aptos"/>
                <a:cs typeface="Times New Roman" panose="02020603050405020304" pitchFamily="18" charset="0"/>
              </a:rPr>
              <a:t>being used e.g. Chadsgrove P Steps, Routes for Learning </a:t>
            </a:r>
          </a:p>
          <a:p>
            <a:pPr marL="342900" lvl="0" indent="-342900">
              <a:lnSpc>
                <a:spcPct val="107000"/>
              </a:lnSpc>
              <a:spcAft>
                <a:spcPts val="0"/>
              </a:spcAft>
              <a:buFont typeface="Symbol" panose="05050102010706020507" pitchFamily="18" charset="2"/>
              <a:buChar char=""/>
            </a:pPr>
            <a:endParaRPr lang="en-GB" sz="2000" kern="100" dirty="0">
              <a:effectLst/>
              <a:latin typeface="Calibri" panose="020F0502020204030204" pitchFamily="34" charset="0"/>
              <a:ea typeface="Aptos"/>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kern="100" dirty="0" smtClean="0">
                <a:latin typeface="Calibri" panose="020F0502020204030204" pitchFamily="34" charset="0"/>
                <a:ea typeface="Aptos"/>
                <a:cs typeface="Times New Roman" panose="02020603050405020304" pitchFamily="18" charset="0"/>
              </a:rPr>
              <a:t>Long Term Plans available on school </a:t>
            </a:r>
            <a:r>
              <a:rPr lang="en-GB" sz="2000" b="1" kern="100" dirty="0" smtClean="0">
                <a:latin typeface="Calibri" panose="020F0502020204030204" pitchFamily="34" charset="0"/>
                <a:ea typeface="Aptos"/>
                <a:cs typeface="Times New Roman" panose="02020603050405020304" pitchFamily="18" charset="0"/>
                <a:hlinkClick r:id="rId2"/>
              </a:rPr>
              <a:t>website</a:t>
            </a:r>
            <a:endParaRPr lang="en-GB" sz="2000" b="1" kern="100" dirty="0" smtClean="0">
              <a:latin typeface="Calibri" panose="020F0502020204030204" pitchFamily="34" charset="0"/>
              <a:ea typeface="Aptos"/>
              <a:cs typeface="Times New Roman" panose="02020603050405020304" pitchFamily="18" charset="0"/>
            </a:endParaRPr>
          </a:p>
          <a:p>
            <a:pPr lvl="0">
              <a:lnSpc>
                <a:spcPct val="107000"/>
              </a:lnSpc>
              <a:spcAft>
                <a:spcPts val="0"/>
              </a:spcAft>
            </a:pPr>
            <a:endParaRPr lang="en-GB" sz="2000" b="1" kern="100" dirty="0">
              <a:effectLst/>
              <a:latin typeface="Calibri" panose="020F0502020204030204" pitchFamily="34" charset="0"/>
              <a:ea typeface="Aptos"/>
              <a:cs typeface="Times New Roman" panose="02020603050405020304" pitchFamily="18" charset="0"/>
            </a:endParaRPr>
          </a:p>
        </p:txBody>
      </p:sp>
    </p:spTree>
    <p:extLst>
      <p:ext uri="{BB962C8B-B14F-4D97-AF65-F5344CB8AC3E}">
        <p14:creationId xmlns:p14="http://schemas.microsoft.com/office/powerpoint/2010/main" val="1707829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949" t="23724" r="24072" b="14700"/>
          <a:stretch/>
        </p:blipFill>
        <p:spPr>
          <a:xfrm>
            <a:off x="1158240" y="696685"/>
            <a:ext cx="9204960" cy="6018033"/>
          </a:xfrm>
          <a:prstGeom prst="rect">
            <a:avLst/>
          </a:prstGeom>
        </p:spPr>
      </p:pic>
      <p:sp>
        <p:nvSpPr>
          <p:cNvPr id="5" name="Rectangle 4"/>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New Medium Term Planning Template for Semi-Formal and Formal Pathways</a:t>
            </a:r>
            <a:endParaRPr lang="en-GB" b="1" dirty="0">
              <a:latin typeface="Georgia" panose="02040502050405020303" pitchFamily="18" charset="0"/>
            </a:endParaRPr>
          </a:p>
        </p:txBody>
      </p:sp>
    </p:spTree>
    <p:extLst>
      <p:ext uri="{BB962C8B-B14F-4D97-AF65-F5344CB8AC3E}">
        <p14:creationId xmlns:p14="http://schemas.microsoft.com/office/powerpoint/2010/main" val="147878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341" y="5900321"/>
            <a:ext cx="11216642" cy="707886"/>
          </a:xfrm>
          <a:prstGeom prst="rect">
            <a:avLst/>
          </a:prstGeom>
          <a:noFill/>
        </p:spPr>
        <p:txBody>
          <a:bodyPr wrap="square" rtlCol="0">
            <a:spAutoFit/>
          </a:bodyPr>
          <a:lstStyle/>
          <a:p>
            <a:r>
              <a:rPr lang="en-GB" sz="2000" dirty="0" smtClean="0">
                <a:latin typeface="Georgia" panose="02040502050405020303" pitchFamily="18" charset="0"/>
              </a:rPr>
              <a:t>Needs to clearly show that objectives have been taken from the appropriate Key Stage of the National Curriculum, as on the Long Term Plan, but adapted for pupils in class</a:t>
            </a:r>
          </a:p>
        </p:txBody>
      </p:sp>
      <p:sp>
        <p:nvSpPr>
          <p:cNvPr id="4" name="TextBox 3"/>
          <p:cNvSpPr txBox="1"/>
          <p:nvPr/>
        </p:nvSpPr>
        <p:spPr>
          <a:xfrm>
            <a:off x="600890" y="127058"/>
            <a:ext cx="10964093" cy="400110"/>
          </a:xfrm>
          <a:prstGeom prst="rect">
            <a:avLst/>
          </a:prstGeom>
          <a:noFill/>
        </p:spPr>
        <p:txBody>
          <a:bodyPr wrap="square" rtlCol="0">
            <a:spAutoFit/>
          </a:bodyPr>
          <a:lstStyle/>
          <a:p>
            <a:r>
              <a:rPr lang="en-GB" sz="2000" b="1" dirty="0" smtClean="0">
                <a:latin typeface="Georgia" panose="02040502050405020303" pitchFamily="18" charset="0"/>
              </a:rPr>
              <a:t>Intent – clearly shows where Objectives are taken from</a:t>
            </a:r>
            <a:endParaRPr lang="en-GB" sz="2000" b="1" dirty="0">
              <a:latin typeface="Georgia" panose="02040502050405020303" pitchFamily="18" charset="0"/>
            </a:endParaRPr>
          </a:p>
        </p:txBody>
      </p:sp>
      <p:pic>
        <p:nvPicPr>
          <p:cNvPr id="5" name="Picture 4"/>
          <p:cNvPicPr>
            <a:picLocks noChangeAspect="1"/>
          </p:cNvPicPr>
          <p:nvPr/>
        </p:nvPicPr>
        <p:blipFill rotWithShape="1">
          <a:blip r:embed="rId2"/>
          <a:srcRect l="13420" t="24667" r="14735" b="21005"/>
          <a:stretch/>
        </p:blipFill>
        <p:spPr>
          <a:xfrm>
            <a:off x="348341" y="670560"/>
            <a:ext cx="11403901" cy="4850674"/>
          </a:xfrm>
          <a:prstGeom prst="rect">
            <a:avLst/>
          </a:prstGeom>
        </p:spPr>
      </p:pic>
      <p:sp>
        <p:nvSpPr>
          <p:cNvPr id="6" name="Oval 5"/>
          <p:cNvSpPr/>
          <p:nvPr/>
        </p:nvSpPr>
        <p:spPr>
          <a:xfrm>
            <a:off x="0" y="527168"/>
            <a:ext cx="11504023" cy="2695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flipV="1">
            <a:off x="9666514" y="2542903"/>
            <a:ext cx="1123406" cy="662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80320" y="3283131"/>
            <a:ext cx="1323703" cy="738664"/>
          </a:xfrm>
          <a:prstGeom prst="rect">
            <a:avLst/>
          </a:prstGeom>
          <a:noFill/>
        </p:spPr>
        <p:txBody>
          <a:bodyPr wrap="square" rtlCol="0">
            <a:spAutoFit/>
          </a:bodyPr>
          <a:lstStyle/>
          <a:p>
            <a:pPr algn="ctr"/>
            <a:r>
              <a:rPr lang="en-GB" sz="1400" b="1" dirty="0" smtClean="0">
                <a:solidFill>
                  <a:srgbClr val="FF0000"/>
                </a:solidFill>
                <a:latin typeface="Georgia" panose="02040502050405020303" pitchFamily="18" charset="0"/>
              </a:rPr>
              <a:t>National Curriculum KS3</a:t>
            </a:r>
            <a:endParaRPr lang="en-GB" sz="1400" b="1" dirty="0">
              <a:solidFill>
                <a:srgbClr val="FF0000"/>
              </a:solidFill>
              <a:latin typeface="Georgia" panose="02040502050405020303" pitchFamily="18" charset="0"/>
            </a:endParaRPr>
          </a:p>
        </p:txBody>
      </p:sp>
      <p:cxnSp>
        <p:nvCxnSpPr>
          <p:cNvPr id="10" name="Straight Arrow Connector 9"/>
          <p:cNvCxnSpPr/>
          <p:nvPr/>
        </p:nvCxnSpPr>
        <p:spPr>
          <a:xfrm flipH="1" flipV="1">
            <a:off x="7380514" y="4858820"/>
            <a:ext cx="2111829" cy="218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18023" y="4708329"/>
            <a:ext cx="2434046" cy="523220"/>
          </a:xfrm>
          <a:prstGeom prst="rect">
            <a:avLst/>
          </a:prstGeom>
          <a:noFill/>
        </p:spPr>
        <p:txBody>
          <a:bodyPr wrap="square" rtlCol="0">
            <a:spAutoFit/>
          </a:bodyPr>
          <a:lstStyle/>
          <a:p>
            <a:pPr algn="ctr"/>
            <a:r>
              <a:rPr lang="en-GB" sz="1400" b="1" dirty="0" smtClean="0">
                <a:solidFill>
                  <a:srgbClr val="FF0000"/>
                </a:solidFill>
                <a:latin typeface="Georgia" panose="02040502050405020303" pitchFamily="18" charset="0"/>
              </a:rPr>
              <a:t>Differentiated outcomes for pupils in class</a:t>
            </a:r>
            <a:endParaRPr lang="en-GB" sz="14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970908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Formative Assessment for Semi-Formal and Formal Pathways</a:t>
            </a:r>
            <a:endParaRPr lang="en-GB" b="1" dirty="0">
              <a:latin typeface="Georgia" panose="02040502050405020303" pitchFamily="18" charset="0"/>
            </a:endParaRPr>
          </a:p>
        </p:txBody>
      </p:sp>
      <p:pic>
        <p:nvPicPr>
          <p:cNvPr id="4" name="Picture 3"/>
          <p:cNvPicPr>
            <a:picLocks noChangeAspect="1"/>
          </p:cNvPicPr>
          <p:nvPr/>
        </p:nvPicPr>
        <p:blipFill rotWithShape="1">
          <a:blip r:embed="rId2"/>
          <a:srcRect l="24731" t="24574" r="26647" b="17116"/>
          <a:stretch/>
        </p:blipFill>
        <p:spPr>
          <a:xfrm>
            <a:off x="1506582" y="661461"/>
            <a:ext cx="8882743" cy="5992022"/>
          </a:xfrm>
          <a:prstGeom prst="rect">
            <a:avLst/>
          </a:prstGeom>
        </p:spPr>
      </p:pic>
    </p:spTree>
    <p:extLst>
      <p:ext uri="{BB962C8B-B14F-4D97-AF65-F5344CB8AC3E}">
        <p14:creationId xmlns:p14="http://schemas.microsoft.com/office/powerpoint/2010/main" val="211388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045" t="30161" r="26886" b="26786"/>
          <a:stretch/>
        </p:blipFill>
        <p:spPr>
          <a:xfrm>
            <a:off x="1314994" y="1149531"/>
            <a:ext cx="10215843" cy="5146766"/>
          </a:xfrm>
          <a:prstGeom prst="rect">
            <a:avLst/>
          </a:prstGeom>
        </p:spPr>
      </p:pic>
      <p:sp>
        <p:nvSpPr>
          <p:cNvPr id="3" name="TextBox 2"/>
          <p:cNvSpPr txBox="1"/>
          <p:nvPr/>
        </p:nvSpPr>
        <p:spPr>
          <a:xfrm>
            <a:off x="313507" y="170601"/>
            <a:ext cx="10964093" cy="369332"/>
          </a:xfrm>
          <a:prstGeom prst="rect">
            <a:avLst/>
          </a:prstGeom>
          <a:noFill/>
        </p:spPr>
        <p:txBody>
          <a:bodyPr wrap="square" rtlCol="0">
            <a:spAutoFit/>
          </a:bodyPr>
          <a:lstStyle/>
          <a:p>
            <a:r>
              <a:rPr lang="en-GB" b="1" dirty="0">
                <a:latin typeface="Georgia" panose="02040502050405020303" pitchFamily="18" charset="0"/>
              </a:rPr>
              <a:t>Chadsgrove School Marking and Feedback Policy</a:t>
            </a:r>
          </a:p>
        </p:txBody>
      </p:sp>
    </p:spTree>
    <p:extLst>
      <p:ext uri="{BB962C8B-B14F-4D97-AF65-F5344CB8AC3E}">
        <p14:creationId xmlns:p14="http://schemas.microsoft.com/office/powerpoint/2010/main" val="139693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8" y="161893"/>
            <a:ext cx="10964093" cy="369332"/>
          </a:xfrm>
          <a:prstGeom prst="rect">
            <a:avLst/>
          </a:prstGeom>
          <a:noFill/>
        </p:spPr>
        <p:txBody>
          <a:bodyPr wrap="square" rtlCol="0">
            <a:spAutoFit/>
          </a:bodyPr>
          <a:lstStyle/>
          <a:p>
            <a:r>
              <a:rPr lang="en-GB" b="1" dirty="0">
                <a:latin typeface="Georgia" panose="02040502050405020303" pitchFamily="18" charset="0"/>
              </a:rPr>
              <a:t>Chadsgrove School Marking and Feedback Policy</a:t>
            </a:r>
          </a:p>
        </p:txBody>
      </p:sp>
      <p:pic>
        <p:nvPicPr>
          <p:cNvPr id="5" name="Picture 4"/>
          <p:cNvPicPr>
            <a:picLocks noChangeAspect="1"/>
          </p:cNvPicPr>
          <p:nvPr/>
        </p:nvPicPr>
        <p:blipFill rotWithShape="1">
          <a:blip r:embed="rId2"/>
          <a:srcRect l="24928" t="34004" r="26790" b="16380"/>
          <a:stretch/>
        </p:blipFill>
        <p:spPr>
          <a:xfrm>
            <a:off x="1088572" y="809898"/>
            <a:ext cx="10032274" cy="5799103"/>
          </a:xfrm>
          <a:prstGeom prst="rect">
            <a:avLst/>
          </a:prstGeom>
        </p:spPr>
      </p:pic>
    </p:spTree>
    <p:extLst>
      <p:ext uri="{BB962C8B-B14F-4D97-AF65-F5344CB8AC3E}">
        <p14:creationId xmlns:p14="http://schemas.microsoft.com/office/powerpoint/2010/main" val="28405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90" y="127058"/>
            <a:ext cx="10964093" cy="369332"/>
          </a:xfrm>
          <a:prstGeom prst="rect">
            <a:avLst/>
          </a:prstGeom>
          <a:noFill/>
        </p:spPr>
        <p:txBody>
          <a:bodyPr wrap="square" rtlCol="0">
            <a:spAutoFit/>
          </a:bodyPr>
          <a:lstStyle/>
          <a:p>
            <a:r>
              <a:rPr lang="en-GB" b="1" dirty="0">
                <a:latin typeface="Georgia" panose="02040502050405020303" pitchFamily="18" charset="0"/>
              </a:rPr>
              <a:t>Formative Assessment – Assessment Trackers</a:t>
            </a:r>
          </a:p>
        </p:txBody>
      </p:sp>
      <p:pic>
        <p:nvPicPr>
          <p:cNvPr id="3" name="Picture 2"/>
          <p:cNvPicPr>
            <a:picLocks noChangeAspect="1"/>
          </p:cNvPicPr>
          <p:nvPr/>
        </p:nvPicPr>
        <p:blipFill rotWithShape="1">
          <a:blip r:embed="rId2"/>
          <a:srcRect l="35897" t="22672" r="37025" b="20904"/>
          <a:stretch/>
        </p:blipFill>
        <p:spPr>
          <a:xfrm>
            <a:off x="3317966" y="627018"/>
            <a:ext cx="5190308" cy="6083593"/>
          </a:xfrm>
          <a:prstGeom prst="rect">
            <a:avLst/>
          </a:prstGeom>
        </p:spPr>
      </p:pic>
    </p:spTree>
    <p:extLst>
      <p:ext uri="{BB962C8B-B14F-4D97-AF65-F5344CB8AC3E}">
        <p14:creationId xmlns:p14="http://schemas.microsoft.com/office/powerpoint/2010/main" val="375901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217" y="-104503"/>
            <a:ext cx="11599817" cy="6432530"/>
          </a:xfrm>
          <a:prstGeom prst="rect">
            <a:avLst/>
          </a:prstGeom>
        </p:spPr>
        <p:txBody>
          <a:bodyPr wrap="square">
            <a:spAutoFit/>
          </a:bodyPr>
          <a:lstStyle/>
          <a:p>
            <a:endParaRPr lang="en-US" sz="1600" b="1" i="1" u="sng" dirty="0">
              <a:latin typeface="Georgia" panose="02040502050405020303" pitchFamily="18" charset="0"/>
            </a:endParaRPr>
          </a:p>
          <a:p>
            <a:r>
              <a:rPr lang="en-GB" b="1" i="1" u="sng" dirty="0">
                <a:latin typeface="Georgia" panose="02040502050405020303" pitchFamily="18" charset="0"/>
              </a:rPr>
              <a:t>MONITORING</a:t>
            </a:r>
            <a:r>
              <a:rPr lang="en-GB" b="1" dirty="0">
                <a:latin typeface="Georgia" panose="02040502050405020303" pitchFamily="18" charset="0"/>
              </a:rPr>
              <a:t> by Subject </a:t>
            </a:r>
            <a:r>
              <a:rPr lang="en-GB" b="1" dirty="0" smtClean="0">
                <a:latin typeface="Georgia" panose="02040502050405020303" pitchFamily="18" charset="0"/>
              </a:rPr>
              <a:t>Leader:</a:t>
            </a:r>
          </a:p>
          <a:p>
            <a:endParaRPr lang="en-GB" b="1" dirty="0"/>
          </a:p>
          <a:p>
            <a:r>
              <a:rPr lang="en-GB" i="1" dirty="0"/>
              <a:t>Monitoring is for the Subject Leader to ensure that all teachers in their </a:t>
            </a:r>
            <a:r>
              <a:rPr lang="en-GB" i="1" dirty="0" smtClean="0"/>
              <a:t>subject/department are </a:t>
            </a:r>
            <a:r>
              <a:rPr lang="en-GB" i="1" dirty="0"/>
              <a:t>completing planning and assessment (in the form of marking pupils’ work/updating learning journals </a:t>
            </a:r>
            <a:r>
              <a:rPr lang="en-GB" i="1" dirty="0" err="1"/>
              <a:t>etc</a:t>
            </a:r>
            <a:r>
              <a:rPr lang="en-GB" i="1" dirty="0"/>
              <a:t>) to a high standard, and to support teachers in developing their practice where </a:t>
            </a:r>
            <a:r>
              <a:rPr lang="en-GB" i="1" dirty="0" smtClean="0"/>
              <a:t>needed</a:t>
            </a:r>
          </a:p>
          <a:p>
            <a:endParaRPr lang="en-GB" i="1" dirty="0"/>
          </a:p>
          <a:p>
            <a:r>
              <a:rPr lang="en-GB" u="sng" dirty="0"/>
              <a:t>Monitoring of Medium Term Planning</a:t>
            </a:r>
            <a:r>
              <a:rPr lang="en-GB" dirty="0"/>
              <a:t> </a:t>
            </a:r>
          </a:p>
          <a:p>
            <a:pPr>
              <a:buFont typeface="Symbol" panose="05050102010706020507" pitchFamily="18" charset="2"/>
              <a:buChar char="·"/>
            </a:pPr>
            <a:r>
              <a:rPr lang="en-GB" dirty="0"/>
              <a:t>T</a:t>
            </a:r>
            <a:r>
              <a:rPr lang="en-GB" dirty="0" smtClean="0"/>
              <a:t>eachers save </a:t>
            </a:r>
            <a:r>
              <a:rPr lang="en-GB" b="1" dirty="0" smtClean="0"/>
              <a:t>MTP on Staff Share </a:t>
            </a:r>
            <a:r>
              <a:rPr lang="en-GB" dirty="0" smtClean="0"/>
              <a:t>each term ready for monitoring</a:t>
            </a:r>
            <a:endParaRPr lang="en-GB" dirty="0"/>
          </a:p>
          <a:p>
            <a:pPr>
              <a:buFont typeface="Symbol" panose="05050102010706020507" pitchFamily="18" charset="2"/>
              <a:buChar char="·"/>
            </a:pPr>
            <a:r>
              <a:rPr lang="en-GB" dirty="0"/>
              <a:t>Subject leader completes ‘</a:t>
            </a:r>
            <a:r>
              <a:rPr lang="en-GB" b="1" dirty="0"/>
              <a:t>Monitoring of Planning’ </a:t>
            </a:r>
            <a:r>
              <a:rPr lang="en-GB" b="1" dirty="0" smtClean="0"/>
              <a:t>sheet</a:t>
            </a:r>
            <a:r>
              <a:rPr lang="en-GB" dirty="0" smtClean="0"/>
              <a:t> </a:t>
            </a:r>
          </a:p>
          <a:p>
            <a:pPr>
              <a:buFont typeface="Symbol" panose="05050102010706020507" pitchFamily="18" charset="2"/>
              <a:buChar char="·"/>
            </a:pPr>
            <a:r>
              <a:rPr lang="en-GB" b="1" dirty="0" smtClean="0"/>
              <a:t>Individual </a:t>
            </a:r>
            <a:r>
              <a:rPr lang="en-GB" b="1" dirty="0"/>
              <a:t>feedback </a:t>
            </a:r>
            <a:r>
              <a:rPr lang="en-GB" dirty="0"/>
              <a:t>given to teachers, with action points to be agreed, to be completed for next Medium Term </a:t>
            </a:r>
            <a:r>
              <a:rPr lang="en-GB" dirty="0" smtClean="0"/>
              <a:t>Plan</a:t>
            </a:r>
          </a:p>
          <a:p>
            <a:pPr>
              <a:buFont typeface="Symbol" panose="05050102010706020507" pitchFamily="18" charset="2"/>
              <a:buChar char="·"/>
            </a:pPr>
            <a:endParaRPr lang="en-GB" dirty="0"/>
          </a:p>
          <a:p>
            <a:r>
              <a:rPr lang="en-GB" u="sng" dirty="0"/>
              <a:t>Monitoring of Pupils’ Work (Work Scrutiny)</a:t>
            </a:r>
          </a:p>
          <a:p>
            <a:pPr>
              <a:buFont typeface="Symbol" panose="05050102010706020507" pitchFamily="18" charset="2"/>
              <a:buChar char="·"/>
            </a:pPr>
            <a:r>
              <a:rPr lang="en-GB" dirty="0" smtClean="0"/>
              <a:t>Subject </a:t>
            </a:r>
            <a:r>
              <a:rPr lang="en-GB" dirty="0"/>
              <a:t>Leader </a:t>
            </a:r>
            <a:r>
              <a:rPr lang="en-GB" b="1" dirty="0" smtClean="0"/>
              <a:t>collects </a:t>
            </a:r>
            <a:r>
              <a:rPr lang="en-GB" b="1" dirty="0"/>
              <a:t>samples of </a:t>
            </a:r>
            <a:r>
              <a:rPr lang="en-GB" b="1" dirty="0" smtClean="0"/>
              <a:t>work</a:t>
            </a:r>
            <a:r>
              <a:rPr lang="en-GB" dirty="0"/>
              <a:t> </a:t>
            </a:r>
            <a:endParaRPr lang="en-GB" dirty="0" smtClean="0"/>
          </a:p>
          <a:p>
            <a:pPr>
              <a:buFont typeface="Symbol" panose="05050102010706020507" pitchFamily="18" charset="2"/>
              <a:buChar char="·"/>
            </a:pPr>
            <a:r>
              <a:rPr lang="en-GB" dirty="0" smtClean="0"/>
              <a:t>Subject </a:t>
            </a:r>
            <a:r>
              <a:rPr lang="en-GB" dirty="0"/>
              <a:t>Leader completes ‘</a:t>
            </a:r>
            <a:r>
              <a:rPr lang="en-GB" b="1" dirty="0"/>
              <a:t>Monitoring of Work Samples’ </a:t>
            </a:r>
            <a:r>
              <a:rPr lang="en-GB" b="1" dirty="0" smtClean="0"/>
              <a:t>sheet</a:t>
            </a:r>
            <a:endParaRPr lang="en-GB" b="1" u="sng" dirty="0"/>
          </a:p>
          <a:p>
            <a:pPr>
              <a:buFont typeface="Symbol" panose="05050102010706020507" pitchFamily="18" charset="2"/>
              <a:buChar char="·"/>
            </a:pPr>
            <a:r>
              <a:rPr lang="en-GB" b="1" dirty="0"/>
              <a:t>Individual feedback </a:t>
            </a:r>
            <a:r>
              <a:rPr lang="en-GB" dirty="0"/>
              <a:t>given to teachers, with action points to be agreed: Subject Leader may need to follow </a:t>
            </a:r>
            <a:r>
              <a:rPr lang="en-GB" dirty="0" smtClean="0"/>
              <a:t>up, </a:t>
            </a:r>
            <a:r>
              <a:rPr lang="en-GB" dirty="0"/>
              <a:t>depending on </a:t>
            </a:r>
            <a:r>
              <a:rPr lang="en-GB" dirty="0" smtClean="0"/>
              <a:t>issue </a:t>
            </a:r>
            <a:endParaRPr lang="en-GB" dirty="0"/>
          </a:p>
          <a:p>
            <a:pPr>
              <a:buFont typeface="Symbol" panose="05050102010706020507" pitchFamily="18" charset="2"/>
              <a:buChar char="·"/>
            </a:pPr>
            <a:r>
              <a:rPr lang="en-GB" dirty="0" smtClean="0"/>
              <a:t>Good </a:t>
            </a:r>
            <a:r>
              <a:rPr lang="en-GB" dirty="0"/>
              <a:t>practice: Subject Leader’s work is also monitored by SLT at some point to ensure </a:t>
            </a:r>
            <a:r>
              <a:rPr lang="en-GB" dirty="0" smtClean="0"/>
              <a:t>consistency</a:t>
            </a:r>
          </a:p>
          <a:p>
            <a:pPr>
              <a:buFont typeface="Symbol" panose="05050102010706020507" pitchFamily="18" charset="2"/>
              <a:buChar char="·"/>
            </a:pPr>
            <a:endParaRPr lang="en-GB" dirty="0"/>
          </a:p>
          <a:p>
            <a:r>
              <a:rPr lang="en-GB" u="sng" dirty="0"/>
              <a:t>Learning Walks</a:t>
            </a:r>
          </a:p>
          <a:p>
            <a:pPr>
              <a:buFont typeface="Symbol" panose="05050102010706020507" pitchFamily="18" charset="2"/>
              <a:buChar char="·"/>
            </a:pPr>
            <a:r>
              <a:rPr lang="en-GB" dirty="0" smtClean="0"/>
              <a:t>Subject Leader carries out Learning Walks</a:t>
            </a:r>
          </a:p>
          <a:p>
            <a:endParaRPr lang="en-GB" dirty="0"/>
          </a:p>
          <a:p>
            <a:pPr>
              <a:buFont typeface="Symbol" panose="05050102010706020507" pitchFamily="18" charset="2"/>
              <a:buChar char="·"/>
            </a:pPr>
            <a:r>
              <a:rPr lang="en-GB" b="1" dirty="0" smtClean="0"/>
              <a:t>General feedback </a:t>
            </a:r>
            <a:r>
              <a:rPr lang="en-GB" dirty="0" smtClean="0"/>
              <a:t>from Monitoring shared in ‘</a:t>
            </a:r>
            <a:r>
              <a:rPr lang="en-GB" b="1" dirty="0" smtClean="0"/>
              <a:t>Five Minute Focus</a:t>
            </a:r>
            <a:r>
              <a:rPr lang="en-GB" dirty="0" smtClean="0"/>
              <a:t>’ in Staff Meeting</a:t>
            </a:r>
            <a:endParaRPr lang="en-GB" dirty="0"/>
          </a:p>
        </p:txBody>
      </p:sp>
    </p:spTree>
    <p:extLst>
      <p:ext uri="{BB962C8B-B14F-4D97-AF65-F5344CB8AC3E}">
        <p14:creationId xmlns:p14="http://schemas.microsoft.com/office/powerpoint/2010/main" val="4188501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90" y="127058"/>
            <a:ext cx="10964093" cy="369332"/>
          </a:xfrm>
          <a:prstGeom prst="rect">
            <a:avLst/>
          </a:prstGeom>
          <a:noFill/>
        </p:spPr>
        <p:txBody>
          <a:bodyPr wrap="square" rtlCol="0">
            <a:spAutoFit/>
          </a:bodyPr>
          <a:lstStyle/>
          <a:p>
            <a:r>
              <a:rPr lang="en-GB" b="1" dirty="0">
                <a:latin typeface="Georgia" panose="02040502050405020303" pitchFamily="18" charset="0"/>
              </a:rPr>
              <a:t>Formative Assessment – Assessment Trackers - example</a:t>
            </a:r>
          </a:p>
        </p:txBody>
      </p:sp>
      <p:pic>
        <p:nvPicPr>
          <p:cNvPr id="3" name="Picture 2"/>
          <p:cNvPicPr>
            <a:picLocks noChangeAspect="1"/>
          </p:cNvPicPr>
          <p:nvPr/>
        </p:nvPicPr>
        <p:blipFill rotWithShape="1">
          <a:blip r:embed="rId2"/>
          <a:srcRect l="35816" t="21838" r="37238" b="13840"/>
          <a:stretch/>
        </p:blipFill>
        <p:spPr>
          <a:xfrm>
            <a:off x="3178114" y="527168"/>
            <a:ext cx="4836333" cy="6271624"/>
          </a:xfrm>
          <a:prstGeom prst="rect">
            <a:avLst/>
          </a:prstGeom>
        </p:spPr>
      </p:pic>
    </p:spTree>
    <p:extLst>
      <p:ext uri="{BB962C8B-B14F-4D97-AF65-F5344CB8AC3E}">
        <p14:creationId xmlns:p14="http://schemas.microsoft.com/office/powerpoint/2010/main" val="1421045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054" y="3148164"/>
            <a:ext cx="90182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Sharing Learning Objectives</a:t>
            </a:r>
            <a:endParaRPr kumimoji="0" lang="en-GB" sz="4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901083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937" y="589008"/>
            <a:ext cx="10515600" cy="3477895"/>
          </a:xfrm>
        </p:spPr>
        <p:txBody>
          <a:bodyPr>
            <a:normAutofit fontScale="92500" lnSpcReduction="20000"/>
          </a:bodyPr>
          <a:lstStyle/>
          <a:p>
            <a:pPr marL="0" indent="0">
              <a:buNone/>
            </a:pPr>
            <a:endParaRPr lang="en-GB" sz="3000" b="1" dirty="0" smtClean="0">
              <a:solidFill>
                <a:srgbClr val="FF0000"/>
              </a:solidFill>
              <a:latin typeface="Comic Sans MS" panose="030F0702030302020204" pitchFamily="66" charset="0"/>
            </a:endParaRPr>
          </a:p>
          <a:p>
            <a:pPr marL="0" indent="0">
              <a:buNone/>
            </a:pPr>
            <a:r>
              <a:rPr lang="en-GB" sz="3000" b="1" dirty="0" smtClean="0">
                <a:solidFill>
                  <a:srgbClr val="FF0000"/>
                </a:solidFill>
                <a:latin typeface="Comic Sans MS" panose="030F0702030302020204" pitchFamily="66" charset="0"/>
              </a:rPr>
              <a:t>We are learning to:</a:t>
            </a:r>
            <a:r>
              <a:rPr lang="en-GB" sz="3000" b="1" dirty="0" smtClean="0">
                <a:solidFill>
                  <a:srgbClr val="00B050"/>
                </a:solidFill>
                <a:latin typeface="Comic Sans MS" panose="030F0702030302020204" pitchFamily="66" charset="0"/>
              </a:rPr>
              <a:t> </a:t>
            </a:r>
          </a:p>
          <a:p>
            <a:pPr marL="0" indent="0">
              <a:buNone/>
            </a:pPr>
            <a:r>
              <a:rPr lang="en-GB" sz="3000" b="1" dirty="0" smtClean="0">
                <a:solidFill>
                  <a:srgbClr val="00B050"/>
                </a:solidFill>
                <a:latin typeface="Comic Sans MS" panose="030F0702030302020204" pitchFamily="66" charset="0"/>
              </a:rPr>
              <a:t>Learning Objective(s) for lesson</a:t>
            </a:r>
          </a:p>
          <a:p>
            <a:pPr marL="0" indent="0">
              <a:buNone/>
            </a:pPr>
            <a:endParaRPr lang="en-GB" sz="3000" b="1" dirty="0" smtClean="0">
              <a:latin typeface="Comic Sans MS" panose="030F0702030302020204" pitchFamily="66" charset="0"/>
            </a:endParaRPr>
          </a:p>
          <a:p>
            <a:pPr marL="0" indent="0">
              <a:buNone/>
            </a:pPr>
            <a:endParaRPr lang="en-GB" sz="3000" b="1" dirty="0">
              <a:latin typeface="Comic Sans MS" panose="030F0702030302020204" pitchFamily="66" charset="0"/>
            </a:endParaRPr>
          </a:p>
          <a:p>
            <a:pPr marL="0" indent="0">
              <a:buNone/>
            </a:pPr>
            <a:r>
              <a:rPr lang="en-GB" sz="3000" b="1" dirty="0" smtClean="0">
                <a:solidFill>
                  <a:srgbClr val="FF0000"/>
                </a:solidFill>
                <a:latin typeface="Comic Sans MS" panose="030F0702030302020204" pitchFamily="66" charset="0"/>
              </a:rPr>
              <a:t>What I’m looking </a:t>
            </a:r>
            <a:r>
              <a:rPr lang="en-GB" sz="3000" b="1" dirty="0">
                <a:solidFill>
                  <a:srgbClr val="FF0000"/>
                </a:solidFill>
                <a:latin typeface="Comic Sans MS" panose="030F0702030302020204" pitchFamily="66" charset="0"/>
              </a:rPr>
              <a:t>f</a:t>
            </a:r>
            <a:r>
              <a:rPr lang="en-GB" sz="3000" b="1" dirty="0" smtClean="0">
                <a:solidFill>
                  <a:srgbClr val="FF0000"/>
                </a:solidFill>
                <a:latin typeface="Comic Sans MS" panose="030F0702030302020204" pitchFamily="66" charset="0"/>
              </a:rPr>
              <a:t>or:</a:t>
            </a:r>
          </a:p>
          <a:p>
            <a:pPr marL="0" indent="0">
              <a:buNone/>
            </a:pPr>
            <a:r>
              <a:rPr lang="en-GB" sz="3000" b="1" dirty="0" smtClean="0">
                <a:solidFill>
                  <a:srgbClr val="00B050"/>
                </a:solidFill>
                <a:latin typeface="Comic Sans MS" panose="030F0702030302020204" pitchFamily="66" charset="0"/>
              </a:rPr>
              <a:t>General pupil outcomes/ what we hope pupils will achieve by the end of the lesson</a:t>
            </a:r>
          </a:p>
          <a:p>
            <a:pPr marL="0" indent="0">
              <a:buNone/>
            </a:pPr>
            <a:endParaRPr lang="en-GB" sz="4000" b="1" dirty="0" smtClean="0">
              <a:solidFill>
                <a:srgbClr val="00B05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dirty="0"/>
          </a:p>
        </p:txBody>
      </p:sp>
      <p:sp>
        <p:nvSpPr>
          <p:cNvPr id="6" name="Content Placeholder 2"/>
          <p:cNvSpPr txBox="1">
            <a:spLocks/>
          </p:cNvSpPr>
          <p:nvPr/>
        </p:nvSpPr>
        <p:spPr>
          <a:xfrm>
            <a:off x="426723" y="4728754"/>
            <a:ext cx="3376748" cy="1584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Differentiated outcomes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4456612" y="4728755"/>
            <a:ext cx="3368040" cy="1367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Differentiated outcomes </a:t>
            </a:r>
            <a:endParaRPr kumimoji="0" lang="en-GB" sz="24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8392887" y="4728754"/>
            <a:ext cx="2928256" cy="136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Differentiated outcomes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2"/>
          <a:srcRect l="12861" t="35223" r="63743" b="47806"/>
          <a:stretch/>
        </p:blipFill>
        <p:spPr>
          <a:xfrm>
            <a:off x="470265" y="0"/>
            <a:ext cx="2238102" cy="913248"/>
          </a:xfrm>
          <a:prstGeom prst="rect">
            <a:avLst/>
          </a:prstGeom>
        </p:spPr>
      </p:pic>
      <p:pic>
        <p:nvPicPr>
          <p:cNvPr id="14" name="Picture 13"/>
          <p:cNvPicPr>
            <a:picLocks noChangeAspect="1"/>
          </p:cNvPicPr>
          <p:nvPr/>
        </p:nvPicPr>
        <p:blipFill rotWithShape="1">
          <a:blip r:embed="rId3"/>
          <a:srcRect l="13006" t="33776" r="67458" b="54785"/>
          <a:stretch/>
        </p:blipFill>
        <p:spPr>
          <a:xfrm>
            <a:off x="681446" y="2027142"/>
            <a:ext cx="1730829" cy="570075"/>
          </a:xfrm>
          <a:prstGeom prst="rect">
            <a:avLst/>
          </a:prstGeom>
        </p:spPr>
      </p:pic>
    </p:spTree>
    <p:extLst>
      <p:ext uri="{BB962C8B-B14F-4D97-AF65-F5344CB8AC3E}">
        <p14:creationId xmlns:p14="http://schemas.microsoft.com/office/powerpoint/2010/main" val="2853428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661" y="440174"/>
            <a:ext cx="521488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Example: 9US Geography</a:t>
            </a:r>
            <a:endParaRPr kumimoji="0" lang="en-GB" sz="32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19126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937" y="589008"/>
            <a:ext cx="10515600" cy="3477895"/>
          </a:xfrm>
        </p:spPr>
        <p:txBody>
          <a:bodyPr>
            <a:normAutofit fontScale="92500" lnSpcReduction="20000"/>
          </a:bodyPr>
          <a:lstStyle/>
          <a:p>
            <a:pPr marL="0" indent="0">
              <a:buNone/>
            </a:pPr>
            <a:endParaRPr lang="en-GB" sz="3000" b="1" dirty="0" smtClean="0">
              <a:solidFill>
                <a:srgbClr val="FF0000"/>
              </a:solidFill>
              <a:latin typeface="Comic Sans MS" panose="030F0702030302020204" pitchFamily="66" charset="0"/>
            </a:endParaRPr>
          </a:p>
          <a:p>
            <a:pPr marL="0" indent="0">
              <a:buNone/>
            </a:pPr>
            <a:r>
              <a:rPr lang="en-GB" sz="3000" b="1" dirty="0" smtClean="0">
                <a:solidFill>
                  <a:srgbClr val="FF0000"/>
                </a:solidFill>
                <a:latin typeface="Comic Sans MS" panose="030F0702030302020204" pitchFamily="66" charset="0"/>
              </a:rPr>
              <a:t>We are learning to:</a:t>
            </a:r>
            <a:r>
              <a:rPr lang="en-GB" sz="3000" b="1" dirty="0" smtClean="0">
                <a:solidFill>
                  <a:srgbClr val="00B050"/>
                </a:solidFill>
                <a:latin typeface="Comic Sans MS" panose="030F0702030302020204" pitchFamily="66" charset="0"/>
              </a:rPr>
              <a:t> </a:t>
            </a:r>
          </a:p>
          <a:p>
            <a:pPr marL="0" indent="0">
              <a:buNone/>
            </a:pPr>
            <a:r>
              <a:rPr lang="en-GB" sz="3000" b="1" dirty="0" smtClean="0">
                <a:solidFill>
                  <a:srgbClr val="00B050"/>
                </a:solidFill>
                <a:latin typeface="Comic Sans MS" panose="030F0702030302020204" pitchFamily="66" charset="0"/>
              </a:rPr>
              <a:t>Know where Asia is on a map or a globe</a:t>
            </a:r>
          </a:p>
          <a:p>
            <a:pPr marL="0" indent="0">
              <a:buNone/>
            </a:pPr>
            <a:endParaRPr lang="en-GB" sz="3000" b="1" dirty="0" smtClean="0">
              <a:latin typeface="Comic Sans MS" panose="030F0702030302020204" pitchFamily="66" charset="0"/>
            </a:endParaRPr>
          </a:p>
          <a:p>
            <a:pPr marL="0" indent="0">
              <a:buNone/>
            </a:pPr>
            <a:endParaRPr lang="en-GB" sz="3000" b="1" dirty="0">
              <a:latin typeface="Comic Sans MS" panose="030F0702030302020204" pitchFamily="66" charset="0"/>
            </a:endParaRPr>
          </a:p>
          <a:p>
            <a:pPr marL="0" indent="0">
              <a:buNone/>
            </a:pPr>
            <a:r>
              <a:rPr lang="en-GB" sz="3000" b="1" dirty="0" smtClean="0">
                <a:solidFill>
                  <a:srgbClr val="FF0000"/>
                </a:solidFill>
                <a:latin typeface="Comic Sans MS" panose="030F0702030302020204" pitchFamily="66" charset="0"/>
              </a:rPr>
              <a:t>What I’m looking </a:t>
            </a:r>
            <a:r>
              <a:rPr lang="en-GB" sz="3000" b="1" dirty="0">
                <a:solidFill>
                  <a:srgbClr val="FF0000"/>
                </a:solidFill>
                <a:latin typeface="Comic Sans MS" panose="030F0702030302020204" pitchFamily="66" charset="0"/>
              </a:rPr>
              <a:t>f</a:t>
            </a:r>
            <a:r>
              <a:rPr lang="en-GB" sz="3000" b="1" dirty="0" smtClean="0">
                <a:solidFill>
                  <a:srgbClr val="FF0000"/>
                </a:solidFill>
                <a:latin typeface="Comic Sans MS" panose="030F0702030302020204" pitchFamily="66" charset="0"/>
              </a:rPr>
              <a:t>or:</a:t>
            </a:r>
          </a:p>
          <a:p>
            <a:pPr marL="0" indent="0">
              <a:buNone/>
            </a:pPr>
            <a:r>
              <a:rPr lang="en-GB" sz="3000" b="1" dirty="0" smtClean="0">
                <a:solidFill>
                  <a:srgbClr val="00B050"/>
                </a:solidFill>
                <a:latin typeface="Comic Sans MS" panose="030F0702030302020204" pitchFamily="66" charset="0"/>
              </a:rPr>
              <a:t>Point to Asia on a globe</a:t>
            </a:r>
          </a:p>
          <a:p>
            <a:pPr marL="0" indent="0">
              <a:buNone/>
            </a:pPr>
            <a:r>
              <a:rPr lang="en-GB" sz="3000" b="1" dirty="0" smtClean="0">
                <a:solidFill>
                  <a:srgbClr val="00B050"/>
                </a:solidFill>
                <a:latin typeface="Comic Sans MS" panose="030F0702030302020204" pitchFamily="66" charset="0"/>
              </a:rPr>
              <a:t>Show where Asia is on a map</a:t>
            </a:r>
          </a:p>
          <a:p>
            <a:pPr marL="0" indent="0">
              <a:buNone/>
            </a:pPr>
            <a:endParaRPr lang="en-GB" sz="4000" b="1" dirty="0" smtClean="0">
              <a:solidFill>
                <a:srgbClr val="00B05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sz="4000" b="1" dirty="0" smtClean="0">
              <a:solidFill>
                <a:srgbClr val="FF0000"/>
              </a:solidFill>
              <a:latin typeface="Comic Sans MS" panose="030F0702030302020204" pitchFamily="66" charset="0"/>
            </a:endParaRPr>
          </a:p>
          <a:p>
            <a:pPr marL="0" indent="0">
              <a:buNone/>
            </a:pPr>
            <a:endParaRPr lang="en-GB" dirty="0"/>
          </a:p>
        </p:txBody>
      </p:sp>
      <p:sp>
        <p:nvSpPr>
          <p:cNvPr id="6" name="Content Placeholder 2"/>
          <p:cNvSpPr txBox="1">
            <a:spLocks/>
          </p:cNvSpPr>
          <p:nvPr/>
        </p:nvSpPr>
        <p:spPr>
          <a:xfrm>
            <a:off x="426723" y="4728754"/>
            <a:ext cx="3376748" cy="1584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With support, point to Asia on a globe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4456612" y="4728755"/>
            <a:ext cx="3368040" cy="1367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Colour Asia in red on a map</a:t>
            </a:r>
            <a:endParaRPr kumimoji="0" lang="en-GB" sz="24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8392887" y="4728754"/>
            <a:ext cx="2928256" cy="13672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Pupil initials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Colour Asia in red on a map and label some countries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2"/>
          <a:srcRect l="12861" t="35223" r="63743" b="47806"/>
          <a:stretch/>
        </p:blipFill>
        <p:spPr>
          <a:xfrm>
            <a:off x="470265" y="0"/>
            <a:ext cx="2238102" cy="913248"/>
          </a:xfrm>
          <a:prstGeom prst="rect">
            <a:avLst/>
          </a:prstGeom>
        </p:spPr>
      </p:pic>
      <p:pic>
        <p:nvPicPr>
          <p:cNvPr id="14" name="Picture 13"/>
          <p:cNvPicPr>
            <a:picLocks noChangeAspect="1"/>
          </p:cNvPicPr>
          <p:nvPr/>
        </p:nvPicPr>
        <p:blipFill rotWithShape="1">
          <a:blip r:embed="rId3"/>
          <a:srcRect l="13006" t="33776" r="67458" b="54785"/>
          <a:stretch/>
        </p:blipFill>
        <p:spPr>
          <a:xfrm>
            <a:off x="681446" y="2027142"/>
            <a:ext cx="1730829" cy="570075"/>
          </a:xfrm>
          <a:prstGeom prst="rect">
            <a:avLst/>
          </a:prstGeom>
        </p:spPr>
      </p:pic>
    </p:spTree>
    <p:extLst>
      <p:ext uri="{BB962C8B-B14F-4D97-AF65-F5344CB8AC3E}">
        <p14:creationId xmlns:p14="http://schemas.microsoft.com/office/powerpoint/2010/main" val="898035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76" y="2834680"/>
            <a:ext cx="6892292" cy="3669922"/>
          </a:xfrm>
          <a:prstGeom prst="rect">
            <a:avLst/>
          </a:prstGeom>
        </p:spPr>
      </p:pic>
      <p:pic>
        <p:nvPicPr>
          <p:cNvPr id="3" name="Picture 2"/>
          <p:cNvPicPr>
            <a:picLocks noChangeAspect="1"/>
          </p:cNvPicPr>
          <p:nvPr/>
        </p:nvPicPr>
        <p:blipFill rotWithShape="1">
          <a:blip r:embed="rId3"/>
          <a:srcRect l="21445" t="19241" r="11737" b="14588"/>
          <a:stretch/>
        </p:blipFill>
        <p:spPr>
          <a:xfrm>
            <a:off x="6374673" y="243839"/>
            <a:ext cx="5268687" cy="2934906"/>
          </a:xfrm>
          <a:prstGeom prst="rect">
            <a:avLst/>
          </a:prstGeom>
        </p:spPr>
      </p:pic>
      <p:pic>
        <p:nvPicPr>
          <p:cNvPr id="4" name="Picture 3"/>
          <p:cNvPicPr>
            <a:picLocks noChangeAspect="1"/>
          </p:cNvPicPr>
          <p:nvPr/>
        </p:nvPicPr>
        <p:blipFill>
          <a:blip r:embed="rId4"/>
          <a:stretch>
            <a:fillRect/>
          </a:stretch>
        </p:blipFill>
        <p:spPr>
          <a:xfrm>
            <a:off x="7643852" y="3344091"/>
            <a:ext cx="4208513" cy="3160511"/>
          </a:xfrm>
          <a:prstGeom prst="rect">
            <a:avLst/>
          </a:prstGeom>
        </p:spPr>
      </p:pic>
      <p:pic>
        <p:nvPicPr>
          <p:cNvPr id="5" name="Picture 4"/>
          <p:cNvPicPr>
            <a:picLocks noChangeAspect="1"/>
          </p:cNvPicPr>
          <p:nvPr/>
        </p:nvPicPr>
        <p:blipFill>
          <a:blip r:embed="rId5"/>
          <a:stretch>
            <a:fillRect/>
          </a:stretch>
        </p:blipFill>
        <p:spPr>
          <a:xfrm>
            <a:off x="854257" y="243839"/>
            <a:ext cx="4936944" cy="2468472"/>
          </a:xfrm>
          <a:prstGeom prst="rect">
            <a:avLst/>
          </a:prstGeom>
        </p:spPr>
      </p:pic>
    </p:spTree>
    <p:extLst>
      <p:ext uri="{BB962C8B-B14F-4D97-AF65-F5344CB8AC3E}">
        <p14:creationId xmlns:p14="http://schemas.microsoft.com/office/powerpoint/2010/main" val="382376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8160" y="20565"/>
            <a:ext cx="11973840" cy="56594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7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Georgia" panose="02040502050405020303" pitchFamily="18" charset="0"/>
                <a:ea typeface="+mj-ea"/>
                <a:cs typeface="+mj-cs"/>
              </a:rPr>
              <a:t>Monitoring and Moderation Schedule</a:t>
            </a:r>
            <a:endParaRPr kumimoji="0" lang="en-GB" sz="20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a:p>
            <a:pPr marL="0" marR="0" lvl="0" indent="0" algn="l" defTabSz="685800" rtl="0" eaLnBrk="1" fontAlgn="auto" latinLnBrk="0" hangingPunct="1">
              <a:lnSpc>
                <a:spcPct val="17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pic>
        <p:nvPicPr>
          <p:cNvPr id="4" name="Picture 3"/>
          <p:cNvPicPr>
            <a:picLocks noChangeAspect="1"/>
          </p:cNvPicPr>
          <p:nvPr/>
        </p:nvPicPr>
        <p:blipFill rotWithShape="1">
          <a:blip r:embed="rId2"/>
          <a:srcRect l="17576" t="20842" r="16069" b="10775"/>
          <a:stretch/>
        </p:blipFill>
        <p:spPr>
          <a:xfrm>
            <a:off x="1027834" y="679269"/>
            <a:ext cx="10354491" cy="6002427"/>
          </a:xfrm>
          <a:prstGeom prst="rect">
            <a:avLst/>
          </a:prstGeom>
        </p:spPr>
      </p:pic>
    </p:spTree>
    <p:extLst>
      <p:ext uri="{BB962C8B-B14F-4D97-AF65-F5344CB8AC3E}">
        <p14:creationId xmlns:p14="http://schemas.microsoft.com/office/powerpoint/2010/main" val="3725386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2963190" y="1538797"/>
            <a:ext cx="3672873" cy="2376637"/>
          </a:xfrm>
          <a:prstGeom prst="cloudCallout">
            <a:avLst>
              <a:gd name="adj1" fmla="val 52879"/>
              <a:gd name="adj2" fmla="val 629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extBox 2"/>
          <p:cNvSpPr txBox="1">
            <a:spLocks noChangeArrowheads="1"/>
          </p:cNvSpPr>
          <p:nvPr/>
        </p:nvSpPr>
        <p:spPr bwMode="auto">
          <a:xfrm>
            <a:off x="3827748" y="2024851"/>
            <a:ext cx="2160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Any questions?</a:t>
            </a:r>
          </a:p>
        </p:txBody>
      </p:sp>
      <p:pic>
        <p:nvPicPr>
          <p:cNvPr id="16388" name="Picture 2" descr="🤔 Thinking Face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3807049"/>
            <a:ext cx="1836204" cy="183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44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8160" y="20565"/>
            <a:ext cx="11973840" cy="56594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70000"/>
              </a:lnSpc>
            </a:pPr>
            <a:r>
              <a:rPr lang="en-GB" sz="2000" b="1" dirty="0" smtClean="0">
                <a:latin typeface="Georgia" panose="02040502050405020303" pitchFamily="18" charset="0"/>
              </a:rPr>
              <a:t>Monitoring and Moderation Schedule</a:t>
            </a:r>
            <a:endParaRPr lang="en-GB" sz="2000" b="1" dirty="0">
              <a:latin typeface="Georgia" panose="02040502050405020303" pitchFamily="18" charset="0"/>
            </a:endParaRPr>
          </a:p>
          <a:p>
            <a:pPr>
              <a:lnSpc>
                <a:spcPct val="170000"/>
              </a:lnSpc>
            </a:pPr>
            <a:endParaRPr lang="en-GB" sz="2000" b="1" dirty="0">
              <a:latin typeface="Georgia" panose="02040502050405020303" pitchFamily="18" charset="0"/>
              <a:ea typeface="+mn-ea"/>
              <a:cs typeface="+mn-cs"/>
            </a:endParaRPr>
          </a:p>
        </p:txBody>
      </p:sp>
      <p:pic>
        <p:nvPicPr>
          <p:cNvPr id="3" name="Picture 2"/>
          <p:cNvPicPr>
            <a:picLocks noChangeAspect="1"/>
          </p:cNvPicPr>
          <p:nvPr/>
        </p:nvPicPr>
        <p:blipFill rotWithShape="1">
          <a:blip r:embed="rId2"/>
          <a:srcRect l="29369" t="22625" r="30369" b="36013"/>
          <a:stretch/>
        </p:blipFill>
        <p:spPr>
          <a:xfrm>
            <a:off x="1349829" y="862148"/>
            <a:ext cx="10067109" cy="5817676"/>
          </a:xfrm>
          <a:prstGeom prst="rect">
            <a:avLst/>
          </a:prstGeom>
        </p:spPr>
      </p:pic>
    </p:spTree>
    <p:extLst>
      <p:ext uri="{BB962C8B-B14F-4D97-AF65-F5344CB8AC3E}">
        <p14:creationId xmlns:p14="http://schemas.microsoft.com/office/powerpoint/2010/main" val="161038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Learning Walks Summary</a:t>
            </a:r>
            <a:endParaRPr lang="en-GB" b="1" dirty="0">
              <a:latin typeface="Georgia" panose="02040502050405020303" pitchFamily="18" charset="0"/>
            </a:endParaRPr>
          </a:p>
        </p:txBody>
      </p:sp>
      <p:pic>
        <p:nvPicPr>
          <p:cNvPr id="4" name="Picture 3"/>
          <p:cNvPicPr>
            <a:picLocks noChangeAspect="1"/>
          </p:cNvPicPr>
          <p:nvPr/>
        </p:nvPicPr>
        <p:blipFill rotWithShape="1">
          <a:blip r:embed="rId2"/>
          <a:srcRect l="25689" t="37330" r="26918" b="11820"/>
          <a:stretch/>
        </p:blipFill>
        <p:spPr>
          <a:xfrm>
            <a:off x="1463041" y="992776"/>
            <a:ext cx="9278076" cy="5599611"/>
          </a:xfrm>
          <a:prstGeom prst="rect">
            <a:avLst/>
          </a:prstGeom>
        </p:spPr>
      </p:pic>
    </p:spTree>
    <p:extLst>
      <p:ext uri="{BB962C8B-B14F-4D97-AF65-F5344CB8AC3E}">
        <p14:creationId xmlns:p14="http://schemas.microsoft.com/office/powerpoint/2010/main" val="2027764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Learning Walks Summary</a:t>
            </a:r>
            <a:endParaRPr lang="en-GB" b="1" dirty="0">
              <a:latin typeface="Georgia" panose="02040502050405020303" pitchFamily="18" charset="0"/>
            </a:endParaRPr>
          </a:p>
        </p:txBody>
      </p:sp>
      <p:pic>
        <p:nvPicPr>
          <p:cNvPr id="3" name="Picture 2"/>
          <p:cNvPicPr>
            <a:picLocks noChangeAspect="1"/>
          </p:cNvPicPr>
          <p:nvPr/>
        </p:nvPicPr>
        <p:blipFill rotWithShape="1">
          <a:blip r:embed="rId2"/>
          <a:srcRect l="25677" t="48621" r="26914" b="15712"/>
          <a:stretch/>
        </p:blipFill>
        <p:spPr>
          <a:xfrm>
            <a:off x="1430416" y="2220686"/>
            <a:ext cx="9278916" cy="3926693"/>
          </a:xfrm>
          <a:prstGeom prst="rect">
            <a:avLst/>
          </a:prstGeom>
        </p:spPr>
      </p:pic>
      <p:pic>
        <p:nvPicPr>
          <p:cNvPr id="6" name="Picture 5"/>
          <p:cNvPicPr>
            <a:picLocks noChangeAspect="1"/>
          </p:cNvPicPr>
          <p:nvPr/>
        </p:nvPicPr>
        <p:blipFill rotWithShape="1">
          <a:blip r:embed="rId3"/>
          <a:srcRect b="79370"/>
          <a:stretch/>
        </p:blipFill>
        <p:spPr>
          <a:xfrm>
            <a:off x="1430416" y="1066123"/>
            <a:ext cx="9278916" cy="1154564"/>
          </a:xfrm>
          <a:prstGeom prst="rect">
            <a:avLst/>
          </a:prstGeom>
        </p:spPr>
      </p:pic>
    </p:spTree>
    <p:extLst>
      <p:ext uri="{BB962C8B-B14F-4D97-AF65-F5344CB8AC3E}">
        <p14:creationId xmlns:p14="http://schemas.microsoft.com/office/powerpoint/2010/main" val="358973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Learning Walks Summary</a:t>
            </a:r>
            <a:endParaRPr lang="en-GB" b="1" dirty="0">
              <a:latin typeface="Georgia" panose="02040502050405020303" pitchFamily="18" charset="0"/>
            </a:endParaRPr>
          </a:p>
        </p:txBody>
      </p:sp>
      <p:sp>
        <p:nvSpPr>
          <p:cNvPr id="6" name="Rectangle 5"/>
          <p:cNvSpPr/>
          <p:nvPr/>
        </p:nvSpPr>
        <p:spPr>
          <a:xfrm>
            <a:off x="246626" y="1082270"/>
            <a:ext cx="10850881" cy="4955203"/>
          </a:xfrm>
          <a:prstGeom prst="rect">
            <a:avLst/>
          </a:prstGeom>
        </p:spPr>
        <p:txBody>
          <a:bodyPr wrap="square">
            <a:spAutoFit/>
          </a:bodyPr>
          <a:lstStyle/>
          <a:p>
            <a:pPr>
              <a:spcAft>
                <a:spcPts val="0"/>
              </a:spcAft>
            </a:pPr>
            <a:r>
              <a:rPr lang="en-GB" u="sng" dirty="0">
                <a:latin typeface="Calibri" panose="020F0502020204030204" pitchFamily="34" charset="0"/>
                <a:ea typeface="Times New Roman" panose="02020603050405020304" pitchFamily="18" charset="0"/>
              </a:rPr>
              <a:t>Strengths</a:t>
            </a:r>
            <a:r>
              <a:rPr lang="en-GB"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a:latin typeface="Calibri" panose="020F0502020204030204" pitchFamily="34" charset="0"/>
                <a:ea typeface="Times New Roman" panose="02020603050405020304" pitchFamily="18" charset="0"/>
              </a:rPr>
              <a:t>Learning Objectives </a:t>
            </a:r>
            <a:r>
              <a:rPr lang="en-GB" sz="2000" dirty="0">
                <a:latin typeface="Calibri" panose="020F0502020204030204" pitchFamily="34" charset="0"/>
                <a:ea typeface="Times New Roman" panose="02020603050405020304" pitchFamily="18" charset="0"/>
              </a:rPr>
              <a:t>are displayed appropriately</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The value of </a:t>
            </a:r>
            <a:r>
              <a:rPr lang="en-GB" sz="2000" b="1" dirty="0">
                <a:latin typeface="Calibri" panose="020F0502020204030204" pitchFamily="34" charset="0"/>
                <a:ea typeface="Times New Roman" panose="02020603050405020304" pitchFamily="18" charset="0"/>
              </a:rPr>
              <a:t>reading</a:t>
            </a:r>
            <a:r>
              <a:rPr lang="en-GB" sz="2000" dirty="0">
                <a:latin typeface="Calibri" panose="020F0502020204030204" pitchFamily="34" charset="0"/>
                <a:ea typeface="Times New Roman" panose="02020603050405020304" pitchFamily="18" charset="0"/>
              </a:rPr>
              <a:t> is a focus in classrooms</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Pupils show </a:t>
            </a:r>
            <a:r>
              <a:rPr lang="en-GB" sz="2000" b="1" dirty="0">
                <a:latin typeface="Calibri" panose="020F0502020204030204" pitchFamily="34" charset="0"/>
                <a:ea typeface="Times New Roman" panose="02020603050405020304" pitchFamily="18" charset="0"/>
              </a:rPr>
              <a:t>enjoyment</a:t>
            </a:r>
            <a:r>
              <a:rPr lang="en-GB" sz="2000" dirty="0">
                <a:latin typeface="Calibri" panose="020F0502020204030204" pitchFamily="34" charset="0"/>
                <a:ea typeface="Times New Roman" panose="02020603050405020304" pitchFamily="18" charset="0"/>
              </a:rPr>
              <a:t> of learning</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smtClean="0">
                <a:latin typeface="Calibri" panose="020F0502020204030204" pitchFamily="34" charset="0"/>
                <a:ea typeface="Times New Roman" panose="02020603050405020304" pitchFamily="18" charset="0"/>
              </a:rPr>
              <a:t>Teaching Assistants </a:t>
            </a:r>
            <a:r>
              <a:rPr lang="en-GB" sz="2000" dirty="0">
                <a:latin typeface="Calibri" panose="020F0502020204030204" pitchFamily="34" charset="0"/>
                <a:ea typeface="Times New Roman" panose="02020603050405020304" pitchFamily="18" charset="0"/>
              </a:rPr>
              <a:t>have a clear understanding of their role within lessons</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Pupils are treated </a:t>
            </a:r>
            <a:r>
              <a:rPr lang="en-GB" sz="2000" b="1" dirty="0">
                <a:latin typeface="Calibri" panose="020F0502020204030204" pitchFamily="34" charset="0"/>
                <a:ea typeface="Times New Roman" panose="02020603050405020304" pitchFamily="18" charset="0"/>
              </a:rPr>
              <a:t>fairly and equally </a:t>
            </a:r>
            <a:endParaRPr lang="en-GB" sz="20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Excellent </a:t>
            </a:r>
            <a:r>
              <a:rPr lang="en-GB" sz="2000" b="1" dirty="0">
                <a:latin typeface="Calibri" panose="020F0502020204030204" pitchFamily="34" charset="0"/>
                <a:ea typeface="Times New Roman" panose="02020603050405020304" pitchFamily="18" charset="0"/>
              </a:rPr>
              <a:t>subject knowledge</a:t>
            </a:r>
            <a:endParaRPr lang="en-GB" sz="20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Classrooms are tidy, calm and orderly with good expectations for </a:t>
            </a:r>
            <a:r>
              <a:rPr lang="en-GB" sz="2000" b="1" dirty="0">
                <a:latin typeface="Calibri" panose="020F0502020204030204" pitchFamily="34" charset="0"/>
                <a:ea typeface="Times New Roman" panose="02020603050405020304" pitchFamily="18" charset="0"/>
              </a:rPr>
              <a:t>behaviour and routines </a:t>
            </a:r>
            <a:endParaRPr lang="en-GB" sz="2000" b="1" dirty="0">
              <a:latin typeface="Times New Roman" panose="02020603050405020304" pitchFamily="18" charset="0"/>
              <a:ea typeface="Times New Roman" panose="02020603050405020304" pitchFamily="18" charset="0"/>
            </a:endParaRPr>
          </a:p>
          <a:p>
            <a:pPr marL="457200">
              <a:spcAft>
                <a:spcPts val="0"/>
              </a:spcAft>
            </a:pPr>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spcAft>
                <a:spcPts val="0"/>
              </a:spcAft>
            </a:pPr>
            <a:r>
              <a:rPr lang="en-GB" sz="2000"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0"/>
              </a:spcAft>
            </a:pPr>
            <a:r>
              <a:rPr lang="en-GB" sz="2000" u="sng" dirty="0">
                <a:latin typeface="Calibri" panose="020F0502020204030204" pitchFamily="34" charset="0"/>
                <a:ea typeface="Times New Roman" panose="02020603050405020304" pitchFamily="18" charset="0"/>
              </a:rPr>
              <a:t>Areas for Development: </a:t>
            </a:r>
            <a:endParaRPr lang="en-GB" sz="2000" u="sng" dirty="0">
              <a:latin typeface="Times New Roman" panose="02020603050405020304" pitchFamily="18" charset="0"/>
              <a:ea typeface="Times New Roman" panose="02020603050405020304" pitchFamily="18" charset="0"/>
            </a:endParaRPr>
          </a:p>
          <a:p>
            <a:pPr>
              <a:spcAft>
                <a:spcPts val="0"/>
              </a:spcAft>
            </a:pPr>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All </a:t>
            </a:r>
            <a:r>
              <a:rPr lang="en-GB" sz="2000" b="1" dirty="0">
                <a:latin typeface="Calibri" panose="020F0502020204030204" pitchFamily="34" charset="0"/>
                <a:ea typeface="Times New Roman" panose="02020603050405020304" pitchFamily="18" charset="0"/>
              </a:rPr>
              <a:t>displays</a:t>
            </a:r>
            <a:r>
              <a:rPr lang="en-GB" sz="2000" dirty="0">
                <a:latin typeface="Calibri" panose="020F0502020204030204" pitchFamily="34" charset="0"/>
                <a:ea typeface="Times New Roman" panose="02020603050405020304" pitchFamily="18" charset="0"/>
              </a:rPr>
              <a:t> to show evidence of learning and pupils’ progress</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Pupils are making excellent progress towards their targets; however, this needs to be evidenced more clearly during a lesson – i.e., through </a:t>
            </a:r>
            <a:r>
              <a:rPr lang="en-GB" sz="2000" b="1" dirty="0">
                <a:latin typeface="Calibri" panose="020F0502020204030204" pitchFamily="34" charset="0"/>
                <a:ea typeface="Times New Roman" panose="02020603050405020304" pitchFamily="18" charset="0"/>
              </a:rPr>
              <a:t>Formative Assessment </a:t>
            </a:r>
            <a:endParaRPr lang="en-GB"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344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Monitoring of Medium Term Planning Summary</a:t>
            </a:r>
            <a:endParaRPr lang="en-GB" b="1" dirty="0">
              <a:latin typeface="Georgia" panose="02040502050405020303" pitchFamily="18" charset="0"/>
            </a:endParaRPr>
          </a:p>
        </p:txBody>
      </p:sp>
      <p:pic>
        <p:nvPicPr>
          <p:cNvPr id="4" name="Picture 3"/>
          <p:cNvPicPr>
            <a:picLocks noChangeAspect="1"/>
          </p:cNvPicPr>
          <p:nvPr/>
        </p:nvPicPr>
        <p:blipFill rotWithShape="1">
          <a:blip r:embed="rId2"/>
          <a:srcRect l="23458" t="41448" r="24045" b="9417"/>
          <a:stretch/>
        </p:blipFill>
        <p:spPr>
          <a:xfrm>
            <a:off x="612591" y="862149"/>
            <a:ext cx="10702113" cy="5634445"/>
          </a:xfrm>
          <a:prstGeom prst="rect">
            <a:avLst/>
          </a:prstGeom>
        </p:spPr>
      </p:pic>
    </p:spTree>
    <p:extLst>
      <p:ext uri="{BB962C8B-B14F-4D97-AF65-F5344CB8AC3E}">
        <p14:creationId xmlns:p14="http://schemas.microsoft.com/office/powerpoint/2010/main" val="2005662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Monitoring of Medium Term Planning Summary</a:t>
            </a:r>
            <a:endParaRPr lang="en-GB" b="1" dirty="0">
              <a:latin typeface="Georgia" panose="02040502050405020303" pitchFamily="18" charset="0"/>
            </a:endParaRPr>
          </a:p>
        </p:txBody>
      </p:sp>
      <p:sp>
        <p:nvSpPr>
          <p:cNvPr id="3" name="Rectangle 2"/>
          <p:cNvSpPr/>
          <p:nvPr/>
        </p:nvSpPr>
        <p:spPr>
          <a:xfrm>
            <a:off x="246625" y="1284861"/>
            <a:ext cx="11440277" cy="3477875"/>
          </a:xfrm>
          <a:prstGeom prst="rect">
            <a:avLst/>
          </a:prstGeom>
        </p:spPr>
        <p:txBody>
          <a:bodyPr wrap="square">
            <a:spAutoFit/>
          </a:bodyPr>
          <a:lstStyle/>
          <a:p>
            <a:pPr>
              <a:spcAft>
                <a:spcPts val="0"/>
              </a:spcAft>
            </a:pPr>
            <a:r>
              <a:rPr lang="en-GB" sz="2000" u="sng" dirty="0">
                <a:latin typeface="Calibri" panose="020F0502020204030204" pitchFamily="34" charset="0"/>
                <a:ea typeface="Times New Roman" panose="02020603050405020304" pitchFamily="18" charset="0"/>
              </a:rPr>
              <a:t>Strengths</a:t>
            </a:r>
            <a:r>
              <a:rPr lang="en-GB" sz="2000" dirty="0">
                <a:latin typeface="Calibri" panose="020F0502020204030204" pitchFamily="34" charset="0"/>
                <a:ea typeface="Times New Roman" panose="02020603050405020304" pitchFamily="18" charset="0"/>
              </a:rPr>
              <a:t>:</a:t>
            </a:r>
            <a:endParaRPr lang="en-GB" sz="2000" dirty="0">
              <a:latin typeface="Times New Roman" panose="02020603050405020304" pitchFamily="18" charset="0"/>
              <a:ea typeface="Times New Roman" panose="02020603050405020304" pitchFamily="18" charset="0"/>
            </a:endParaRPr>
          </a:p>
          <a:p>
            <a:pPr>
              <a:spcAft>
                <a:spcPts val="0"/>
              </a:spcAft>
            </a:pPr>
            <a:r>
              <a:rPr lang="en-GB" sz="2000"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a:latin typeface="Calibri" panose="020F0502020204030204" pitchFamily="34" charset="0"/>
                <a:ea typeface="Times New Roman" panose="02020603050405020304" pitchFamily="18" charset="0"/>
              </a:rPr>
              <a:t>Learning Objectives are </a:t>
            </a:r>
            <a:r>
              <a:rPr lang="en-GB" sz="2000" b="1" dirty="0" smtClean="0">
                <a:latin typeface="Calibri" panose="020F0502020204030204" pitchFamily="34" charset="0"/>
                <a:ea typeface="Times New Roman" panose="02020603050405020304" pitchFamily="18" charset="0"/>
              </a:rPr>
              <a:t>adapted </a:t>
            </a:r>
            <a:r>
              <a:rPr lang="en-GB" sz="2000" dirty="0">
                <a:latin typeface="Calibri" panose="020F0502020204030204" pitchFamily="34" charset="0"/>
                <a:ea typeface="Times New Roman" panose="02020603050405020304" pitchFamily="18" charset="0"/>
              </a:rPr>
              <a:t>to suit pupils in the majority of classes</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Impact – </a:t>
            </a:r>
            <a:r>
              <a:rPr lang="en-GB" sz="2000" b="1" dirty="0">
                <a:latin typeface="Calibri" panose="020F0502020204030204" pitchFamily="34" charset="0"/>
                <a:ea typeface="Times New Roman" panose="02020603050405020304" pitchFamily="18" charset="0"/>
              </a:rPr>
              <a:t>personalised targets </a:t>
            </a:r>
            <a:r>
              <a:rPr lang="en-GB" sz="2000" dirty="0">
                <a:latin typeface="Calibri" panose="020F0502020204030204" pitchFamily="34" charset="0"/>
                <a:ea typeface="Times New Roman" panose="02020603050405020304" pitchFamily="18" charset="0"/>
              </a:rPr>
              <a:t>are evident for all pupils</a:t>
            </a:r>
            <a:endParaRPr lang="en-GB" sz="2000" dirty="0">
              <a:latin typeface="Times New Roman" panose="02020603050405020304" pitchFamily="18" charset="0"/>
              <a:ea typeface="Times New Roman" panose="02020603050405020304" pitchFamily="18" charset="0"/>
            </a:endParaRPr>
          </a:p>
          <a:p>
            <a:pPr>
              <a:spcAft>
                <a:spcPts val="0"/>
              </a:spcAft>
            </a:pPr>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0"/>
              </a:spcAft>
            </a:pPr>
            <a:r>
              <a:rPr lang="en-GB" sz="2000" u="sng" dirty="0">
                <a:latin typeface="Calibri" panose="020F0502020204030204" pitchFamily="34" charset="0"/>
                <a:ea typeface="Times New Roman" panose="02020603050405020304" pitchFamily="18" charset="0"/>
              </a:rPr>
              <a:t>Areas for Development:</a:t>
            </a:r>
            <a:endParaRPr lang="en-GB" sz="2000" u="sng" dirty="0">
              <a:latin typeface="Times New Roman" panose="02020603050405020304" pitchFamily="18" charset="0"/>
              <a:ea typeface="Times New Roman" panose="02020603050405020304" pitchFamily="18" charset="0"/>
            </a:endParaRPr>
          </a:p>
          <a:p>
            <a:pPr>
              <a:spcAft>
                <a:spcPts val="0"/>
              </a:spcAft>
            </a:pPr>
            <a:r>
              <a:rPr lang="en-GB" sz="2000"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a:latin typeface="Calibri" panose="020F0502020204030204" pitchFamily="34" charset="0"/>
                <a:ea typeface="Times New Roman" panose="02020603050405020304" pitchFamily="18" charset="0"/>
              </a:rPr>
              <a:t>Long Term Plans </a:t>
            </a:r>
            <a:r>
              <a:rPr lang="en-GB" sz="2000" dirty="0">
                <a:latin typeface="Calibri" panose="020F0502020204030204" pitchFamily="34" charset="0"/>
                <a:ea typeface="Times New Roman" panose="02020603050405020304" pitchFamily="18" charset="0"/>
              </a:rPr>
              <a:t>to clearly show which area of the National Curriculum pupils should be working towards to show appropriate progression and coverage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Teachers </a:t>
            </a:r>
            <a:r>
              <a:rPr lang="en-GB" sz="2000" b="1" dirty="0" smtClean="0">
                <a:latin typeface="Calibri" panose="020F0502020204030204" pitchFamily="34" charset="0"/>
                <a:ea typeface="Times New Roman" panose="02020603050405020304" pitchFamily="18" charset="0"/>
              </a:rPr>
              <a:t>adapt </a:t>
            </a:r>
            <a:r>
              <a:rPr lang="en-GB" sz="2000" b="1" dirty="0">
                <a:latin typeface="Calibri" panose="020F0502020204030204" pitchFamily="34" charset="0"/>
                <a:ea typeface="Times New Roman" panose="02020603050405020304" pitchFamily="18" charset="0"/>
              </a:rPr>
              <a:t>National Curriculum objectives </a:t>
            </a:r>
            <a:r>
              <a:rPr lang="en-GB" sz="2000" dirty="0">
                <a:latin typeface="Calibri" panose="020F0502020204030204" pitchFamily="34" charset="0"/>
                <a:ea typeface="Times New Roman" panose="02020603050405020304" pitchFamily="18" charset="0"/>
              </a:rPr>
              <a:t>as appropriate for pupils in class </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Impact – planning should clearly refer to </a:t>
            </a:r>
            <a:r>
              <a:rPr lang="en-GB" sz="2000" b="1" dirty="0">
                <a:latin typeface="Calibri" panose="020F0502020204030204" pitchFamily="34" charset="0"/>
                <a:ea typeface="Times New Roman" panose="02020603050405020304" pitchFamily="18" charset="0"/>
              </a:rPr>
              <a:t>assessment</a:t>
            </a:r>
            <a:r>
              <a:rPr lang="en-GB" sz="2000" dirty="0">
                <a:latin typeface="Calibri" panose="020F0502020204030204" pitchFamily="34" charset="0"/>
                <a:ea typeface="Times New Roman" panose="02020603050405020304" pitchFamily="18" charset="0"/>
              </a:rPr>
              <a:t> e.g. Accredited course, Chadsgrove P Steps</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553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26" y="292129"/>
            <a:ext cx="11161603" cy="369332"/>
          </a:xfrm>
          <a:prstGeom prst="rect">
            <a:avLst/>
          </a:prstGeom>
        </p:spPr>
        <p:txBody>
          <a:bodyPr wrap="square">
            <a:spAutoFit/>
          </a:bodyPr>
          <a:lstStyle/>
          <a:p>
            <a:r>
              <a:rPr lang="en-GB" b="1" u="sng" dirty="0" smtClean="0">
                <a:latin typeface="Georgia" panose="02040502050405020303" pitchFamily="18" charset="0"/>
              </a:rPr>
              <a:t>Monitoring of Work Samples</a:t>
            </a:r>
            <a:endParaRPr lang="en-GB" b="1" dirty="0">
              <a:latin typeface="Georgia" panose="02040502050405020303" pitchFamily="18" charset="0"/>
            </a:endParaRPr>
          </a:p>
        </p:txBody>
      </p:sp>
      <p:pic>
        <p:nvPicPr>
          <p:cNvPr id="4" name="Picture 3"/>
          <p:cNvPicPr>
            <a:picLocks noChangeAspect="1"/>
          </p:cNvPicPr>
          <p:nvPr/>
        </p:nvPicPr>
        <p:blipFill rotWithShape="1">
          <a:blip r:embed="rId2"/>
          <a:srcRect l="38215" t="41453" r="25241" b="13249"/>
          <a:stretch/>
        </p:blipFill>
        <p:spPr>
          <a:xfrm>
            <a:off x="2002971" y="818605"/>
            <a:ext cx="8360229" cy="5829151"/>
          </a:xfrm>
          <a:prstGeom prst="rect">
            <a:avLst/>
          </a:prstGeom>
        </p:spPr>
      </p:pic>
      <p:sp>
        <p:nvSpPr>
          <p:cNvPr id="5" name="Rectangle 4"/>
          <p:cNvSpPr/>
          <p:nvPr/>
        </p:nvSpPr>
        <p:spPr>
          <a:xfrm>
            <a:off x="5965371" y="1489166"/>
            <a:ext cx="3178629" cy="3831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673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895</Words>
  <Application>Microsoft Office PowerPoint</Application>
  <PresentationFormat>Widescreen</PresentationFormat>
  <Paragraphs>146</Paragraphs>
  <Slides>27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Aptos</vt:lpstr>
      <vt:lpstr>Arial</vt:lpstr>
      <vt:lpstr>Calibri</vt:lpstr>
      <vt:lpstr>Calibri Light</vt:lpstr>
      <vt:lpstr>Comic Sans MS</vt:lpstr>
      <vt:lpstr>Georgia</vt:lpstr>
      <vt:lpstr>Symbol</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Bullivant</dc:creator>
  <cp:lastModifiedBy>Louise Beckley</cp:lastModifiedBy>
  <cp:revision>97</cp:revision>
  <dcterms:created xsi:type="dcterms:W3CDTF">2022-03-23T20:01:08Z</dcterms:created>
  <dcterms:modified xsi:type="dcterms:W3CDTF">2024-11-28T14:44:31Z</dcterms:modified>
</cp:coreProperties>
</file>