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6" r:id="rId1"/>
  </p:sldMasterIdLst>
  <p:sldIdLst>
    <p:sldId id="256" r:id="rId2"/>
    <p:sldId id="257" r:id="rId3"/>
    <p:sldId id="264" r:id="rId4"/>
    <p:sldId id="265" r:id="rId5"/>
    <p:sldId id="258" r:id="rId6"/>
    <p:sldId id="259" r:id="rId7"/>
    <p:sldId id="260" r:id="rId8"/>
    <p:sldId id="261" r:id="rId9"/>
    <p:sldId id="262" r:id="rId10"/>
    <p:sldId id="263"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717" autoAdjust="0"/>
  </p:normalViewPr>
  <p:slideViewPr>
    <p:cSldViewPr snapToGrid="0">
      <p:cViewPr varScale="1">
        <p:scale>
          <a:sx n="83" d="100"/>
          <a:sy n="83" d="100"/>
        </p:scale>
        <p:origin x="686"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5898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32366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141330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971361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49140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5/13/2020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68174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5/13/2020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16440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466713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43043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B61BEF0D-F0BB-DE4B-95CE-6DB70DBA9567}" type="datetimeFigureOut">
              <a:rPr lang="en-US" smtClean="0"/>
              <a:pPr/>
              <a:t>5/13/2020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60256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35856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5/13/2020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43887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5/13/2020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37214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B61BEF0D-F0BB-DE4B-95CE-6DB70DBA9567}" type="datetimeFigureOut">
              <a:rPr lang="en-US" smtClean="0"/>
              <a:pPr/>
              <a:t>5/13/2020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61482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61BEF0D-F0BB-DE4B-95CE-6DB70DBA9567}" type="datetimeFigureOut">
              <a:rPr lang="en-US" smtClean="0"/>
              <a:pPr/>
              <a:t>5/13/2020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59223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B61BEF0D-F0BB-DE4B-95CE-6DB70DBA9567}" type="datetimeFigureOut">
              <a:rPr lang="en-US" smtClean="0"/>
              <a:pPr/>
              <a:t>5/13/2020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96270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39702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61BEF0D-F0BB-DE4B-95CE-6DB70DBA9567}" type="datetimeFigureOut">
              <a:rPr lang="en-US" smtClean="0"/>
              <a:pPr/>
              <a:t>5/13/2020</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23415636"/>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6.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1.pn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3.png"/><Relationship Id="rId5" Type="http://schemas.openxmlformats.org/officeDocument/2006/relationships/image" Target="../media/image11.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6401" y="277091"/>
            <a:ext cx="10035176" cy="932873"/>
          </a:xfrm>
        </p:spPr>
        <p:txBody>
          <a:bodyPr/>
          <a:lstStyle/>
          <a:p>
            <a:pPr algn="ctr"/>
            <a:r>
              <a:rPr lang="en-GB" dirty="0" smtClean="0"/>
              <a:t>Movement</a:t>
            </a:r>
            <a:endParaRPr lang="en-GB" dirty="0"/>
          </a:p>
        </p:txBody>
      </p:sp>
      <p:sp>
        <p:nvSpPr>
          <p:cNvPr id="3" name="Subtitle 2"/>
          <p:cNvSpPr>
            <a:spLocks noGrp="1"/>
          </p:cNvSpPr>
          <p:nvPr>
            <p:ph type="subTitle" idx="1"/>
          </p:nvPr>
        </p:nvSpPr>
        <p:spPr>
          <a:xfrm>
            <a:off x="-1163781" y="1126836"/>
            <a:ext cx="13078690" cy="5200072"/>
          </a:xfrm>
        </p:spPr>
        <p:txBody>
          <a:bodyPr>
            <a:normAutofit/>
          </a:bodyPr>
          <a:lstStyle/>
          <a:p>
            <a:pPr algn="ctr"/>
            <a:r>
              <a:rPr lang="en-GB" sz="9600" b="1" dirty="0" smtClean="0">
                <a:latin typeface="Baskerville Old Face" panose="02020602080505020303" pitchFamily="18" charset="0"/>
              </a:rPr>
              <a:t>     </a:t>
            </a:r>
            <a:r>
              <a:rPr lang="en-GB" sz="4800" b="1" dirty="0" smtClean="0">
                <a:latin typeface="Baskerville Old Face" panose="02020602080505020303" pitchFamily="18" charset="0"/>
              </a:rPr>
              <a:t>being aware of Sounds</a:t>
            </a:r>
          </a:p>
          <a:p>
            <a:pPr algn="ctr"/>
            <a:endParaRPr lang="en-GB" sz="2500" dirty="0">
              <a:ln w="3175" cmpd="sng">
                <a:noFill/>
              </a:ln>
              <a:solidFill>
                <a:prstClr val="white"/>
              </a:solidFill>
            </a:endParaRPr>
          </a:p>
          <a:p>
            <a:pPr algn="ctr"/>
            <a:r>
              <a:rPr lang="en-GB" sz="2500" cap="all" dirty="0" smtClean="0">
                <a:ln w="3175" cmpd="sng">
                  <a:noFill/>
                </a:ln>
                <a:solidFill>
                  <a:prstClr val="white"/>
                </a:solidFill>
                <a:ea typeface="+mj-ea"/>
                <a:cs typeface="+mj-cs"/>
              </a:rPr>
              <a:t>Remember </a:t>
            </a:r>
            <a:r>
              <a:rPr lang="en-GB" sz="2500" cap="all" dirty="0">
                <a:ln w="3175" cmpd="sng">
                  <a:noFill/>
                </a:ln>
                <a:solidFill>
                  <a:prstClr val="white"/>
                </a:solidFill>
                <a:ea typeface="+mj-ea"/>
                <a:cs typeface="+mj-cs"/>
              </a:rPr>
              <a:t>you will need to click the arrow </a:t>
            </a:r>
            <a:r>
              <a:rPr lang="en-GB" sz="2500" cap="all" dirty="0" smtClean="0">
                <a:ln w="3175" cmpd="sng">
                  <a:noFill/>
                </a:ln>
                <a:solidFill>
                  <a:prstClr val="white"/>
                </a:solidFill>
                <a:ea typeface="+mj-ea"/>
                <a:cs typeface="+mj-cs"/>
              </a:rPr>
              <a:t>key </a:t>
            </a:r>
          </a:p>
          <a:p>
            <a:pPr algn="ctr"/>
            <a:r>
              <a:rPr lang="en-GB" sz="2500" cap="all" dirty="0" smtClean="0">
                <a:ln w="3175" cmpd="sng">
                  <a:noFill/>
                </a:ln>
                <a:solidFill>
                  <a:prstClr val="white"/>
                </a:solidFill>
                <a:ea typeface="+mj-ea"/>
                <a:cs typeface="+mj-cs"/>
              </a:rPr>
              <a:t>on </a:t>
            </a:r>
            <a:r>
              <a:rPr lang="en-GB" sz="2500" cap="all" dirty="0">
                <a:ln w="3175" cmpd="sng">
                  <a:noFill/>
                </a:ln>
                <a:solidFill>
                  <a:prstClr val="white"/>
                </a:solidFill>
                <a:ea typeface="+mj-ea"/>
                <a:cs typeface="+mj-cs"/>
              </a:rPr>
              <a:t>your PC to move to the next slide  </a:t>
            </a:r>
            <a:br>
              <a:rPr lang="en-GB" sz="2500" cap="all" dirty="0">
                <a:ln w="3175" cmpd="sng">
                  <a:noFill/>
                </a:ln>
                <a:solidFill>
                  <a:prstClr val="white"/>
                </a:solidFill>
                <a:ea typeface="+mj-ea"/>
                <a:cs typeface="+mj-cs"/>
              </a:rPr>
            </a:br>
            <a:r>
              <a:rPr lang="en-GB" sz="2500" cap="all" dirty="0">
                <a:ln w="3175" cmpd="sng">
                  <a:noFill/>
                </a:ln>
                <a:solidFill>
                  <a:prstClr val="white"/>
                </a:solidFill>
                <a:ea typeface="+mj-ea"/>
                <a:cs typeface="+mj-cs"/>
              </a:rPr>
              <a:t/>
            </a:r>
            <a:br>
              <a:rPr lang="en-GB" sz="2500" cap="all" dirty="0">
                <a:ln w="3175" cmpd="sng">
                  <a:noFill/>
                </a:ln>
                <a:solidFill>
                  <a:prstClr val="white"/>
                </a:solidFill>
                <a:ea typeface="+mj-ea"/>
                <a:cs typeface="+mj-cs"/>
              </a:rPr>
            </a:br>
            <a:r>
              <a:rPr lang="en-GB" sz="9600" b="1" dirty="0" smtClean="0">
                <a:latin typeface="Baskerville Old Face" panose="02020602080505020303" pitchFamily="18" charset="0"/>
              </a:rPr>
              <a:t> </a:t>
            </a:r>
            <a:endParaRPr lang="en-GB" sz="9600" b="1" dirty="0">
              <a:latin typeface="Baskerville Old Face" panose="02020602080505020303" pitchFamily="18" charset="0"/>
            </a:endParaRPr>
          </a:p>
        </p:txBody>
      </p:sp>
      <p:pic>
        <p:nvPicPr>
          <p:cNvPr id="4" name="Picture 3"/>
          <p:cNvPicPr>
            <a:picLocks noChangeAspect="1"/>
          </p:cNvPicPr>
          <p:nvPr/>
        </p:nvPicPr>
        <p:blipFill>
          <a:blip r:embed="rId2"/>
          <a:stretch>
            <a:fillRect/>
          </a:stretch>
        </p:blipFill>
        <p:spPr>
          <a:xfrm>
            <a:off x="4506461" y="5364756"/>
            <a:ext cx="1835055" cy="1072989"/>
          </a:xfrm>
          <a:prstGeom prst="rect">
            <a:avLst/>
          </a:prstGeom>
        </p:spPr>
      </p:pic>
    </p:spTree>
    <p:extLst>
      <p:ext uri="{BB962C8B-B14F-4D97-AF65-F5344CB8AC3E}">
        <p14:creationId xmlns:p14="http://schemas.microsoft.com/office/powerpoint/2010/main" val="41319438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632" y="5634446"/>
            <a:ext cx="9843362" cy="1130247"/>
          </a:xfrm>
        </p:spPr>
        <p:txBody>
          <a:bodyPr>
            <a:noAutofit/>
          </a:bodyPr>
          <a:lstStyle/>
          <a:p>
            <a:pPr algn="ctr"/>
            <a:r>
              <a:rPr lang="en-GB" sz="3200" dirty="0" smtClean="0"/>
              <a:t>Relax, enjoy the rainbow it’s the end of your ‘sounds’ movement lesson</a:t>
            </a:r>
            <a:endParaRPr lang="en-GB" sz="3200" dirty="0"/>
          </a:p>
        </p:txBody>
      </p:sp>
      <p:pic>
        <p:nvPicPr>
          <p:cNvPr id="3" name="Rainbow - Si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41691" y="2101967"/>
            <a:ext cx="487363" cy="487363"/>
          </a:xfrm>
          <a:prstGeom prst="rect">
            <a:avLst/>
          </a:prstGeom>
        </p:spPr>
      </p:pic>
      <p:pic>
        <p:nvPicPr>
          <p:cNvPr id="5" name="Picture 4"/>
          <p:cNvPicPr>
            <a:picLocks noChangeAspect="1"/>
          </p:cNvPicPr>
          <p:nvPr/>
        </p:nvPicPr>
        <p:blipFill>
          <a:blip r:embed="rId5"/>
          <a:stretch>
            <a:fillRect/>
          </a:stretch>
        </p:blipFill>
        <p:spPr>
          <a:xfrm>
            <a:off x="1402080" y="304800"/>
            <a:ext cx="7959634" cy="4972594"/>
          </a:xfrm>
          <a:prstGeom prst="rect">
            <a:avLst/>
          </a:prstGeom>
        </p:spPr>
      </p:pic>
    </p:spTree>
    <p:extLst>
      <p:ext uri="{BB962C8B-B14F-4D97-AF65-F5344CB8AC3E}">
        <p14:creationId xmlns:p14="http://schemas.microsoft.com/office/powerpoint/2010/main" val="1384992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01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314036"/>
            <a:ext cx="8642668" cy="5977544"/>
          </a:xfrm>
        </p:spPr>
        <p:txBody>
          <a:bodyPr>
            <a:normAutofit fontScale="90000"/>
          </a:bodyPr>
          <a:lstStyle/>
          <a:p>
            <a:r>
              <a:rPr lang="en-GB" sz="2000" dirty="0"/>
              <a:t/>
            </a:r>
            <a:br>
              <a:rPr lang="en-GB" sz="2000" dirty="0"/>
            </a:br>
            <a:r>
              <a:rPr lang="en-GB" sz="2000" dirty="0" smtClean="0"/>
              <a:t>Whilst engaging in this activity</a:t>
            </a:r>
            <a:r>
              <a:rPr lang="en-GB" sz="2000" dirty="0"/>
              <a:t>, </a:t>
            </a:r>
            <a:r>
              <a:rPr lang="en-GB" sz="2000" dirty="0" smtClean="0"/>
              <a:t>you and your child will experience interaction through </a:t>
            </a:r>
            <a:r>
              <a:rPr lang="en-GB" sz="2000" dirty="0"/>
              <a:t>shared movement </a:t>
            </a:r>
            <a:r>
              <a:rPr lang="en-GB" sz="2000" dirty="0" smtClean="0"/>
              <a:t>experiences.  Your child will have the opportunity to develop an awareness of self </a:t>
            </a:r>
            <a:r>
              <a:rPr lang="en-GB" sz="2000" dirty="0"/>
              <a:t>(through body awareness and spatial awareness) and the awareness of </a:t>
            </a:r>
            <a:r>
              <a:rPr lang="en-GB" sz="2000" dirty="0" smtClean="0"/>
              <a:t>others</a:t>
            </a:r>
            <a:r>
              <a:rPr lang="en-GB" sz="2000" dirty="0"/>
              <a:t> </a:t>
            </a:r>
            <a:r>
              <a:rPr lang="en-GB" sz="2000" dirty="0" smtClean="0"/>
              <a:t>(you).</a:t>
            </a:r>
            <a:r>
              <a:rPr lang="en-GB" sz="2000" dirty="0"/>
              <a:t/>
            </a:r>
            <a:br>
              <a:rPr lang="en-GB" sz="2000" dirty="0"/>
            </a:br>
            <a:r>
              <a:rPr lang="en-GB" sz="2000" dirty="0"/>
              <a:t/>
            </a:r>
            <a:br>
              <a:rPr lang="en-GB" sz="2000" dirty="0"/>
            </a:br>
            <a:r>
              <a:rPr lang="en-GB" sz="2000" dirty="0"/>
              <a:t/>
            </a:r>
            <a:br>
              <a:rPr lang="en-GB" sz="2000" dirty="0"/>
            </a:br>
            <a:r>
              <a:rPr lang="en-GB" sz="2000" dirty="0" smtClean="0"/>
              <a:t>You will need:</a:t>
            </a:r>
            <a:br>
              <a:rPr lang="en-GB" sz="2000" dirty="0" smtClean="0"/>
            </a:br>
            <a:r>
              <a:rPr lang="en-GB" sz="2000" dirty="0"/>
              <a:t/>
            </a:r>
            <a:br>
              <a:rPr lang="en-GB" sz="2000" dirty="0"/>
            </a:br>
            <a:r>
              <a:rPr lang="en-GB" sz="2000" dirty="0" smtClean="0"/>
              <a:t>A sheet, or a blanket or if you have one a play parachute </a:t>
            </a:r>
            <a:br>
              <a:rPr lang="en-GB" sz="2000" dirty="0" smtClean="0"/>
            </a:br>
            <a:r>
              <a:rPr lang="en-GB" sz="2000" dirty="0" smtClean="0"/>
              <a:t/>
            </a:r>
            <a:br>
              <a:rPr lang="en-GB" sz="2000" dirty="0" smtClean="0"/>
            </a:br>
            <a:r>
              <a:rPr lang="en-GB" sz="2000" dirty="0" smtClean="0"/>
              <a:t>Cotton hankies, or natural materials that you can easily waft </a:t>
            </a:r>
            <a:r>
              <a:rPr lang="en-GB" sz="2000" dirty="0" err="1" smtClean="0"/>
              <a:t>eg</a:t>
            </a:r>
            <a:r>
              <a:rPr lang="en-GB" sz="2000" dirty="0" smtClean="0"/>
              <a:t> long leaves, long grass</a:t>
            </a:r>
            <a:br>
              <a:rPr lang="en-GB" sz="2000" dirty="0" smtClean="0"/>
            </a:br>
            <a:r>
              <a:rPr lang="en-GB" sz="2000" dirty="0" smtClean="0"/>
              <a:t/>
            </a:r>
            <a:br>
              <a:rPr lang="en-GB" sz="2000" dirty="0" smtClean="0"/>
            </a:br>
            <a:r>
              <a:rPr lang="en-GB" sz="2000" dirty="0" smtClean="0"/>
              <a:t>Rainmaker, or a homemade version</a:t>
            </a:r>
            <a:r>
              <a:rPr lang="en-GB" sz="2000" dirty="0"/>
              <a:t>! </a:t>
            </a:r>
            <a:r>
              <a:rPr lang="en-GB" sz="2000" dirty="0" err="1" smtClean="0"/>
              <a:t>Eg</a:t>
            </a:r>
            <a:r>
              <a:rPr lang="en-GB" sz="2000" dirty="0" smtClean="0"/>
              <a:t> cardboard </a:t>
            </a:r>
            <a:r>
              <a:rPr lang="en-GB" sz="2000" dirty="0"/>
              <a:t>tube and rice) </a:t>
            </a:r>
            <a:r>
              <a:rPr lang="en-GB" sz="2000" dirty="0" smtClean="0"/>
              <a:t/>
            </a:r>
            <a:br>
              <a:rPr lang="en-GB" sz="2000" dirty="0" smtClean="0"/>
            </a:br>
            <a:r>
              <a:rPr lang="en-GB" sz="2000" dirty="0"/>
              <a:t/>
            </a:r>
            <a:br>
              <a:rPr lang="en-GB" sz="2000" dirty="0"/>
            </a:br>
            <a:r>
              <a:rPr lang="en-GB" sz="2000" dirty="0" smtClean="0"/>
              <a:t/>
            </a:r>
            <a:br>
              <a:rPr lang="en-GB" sz="2000" dirty="0" smtClean="0"/>
            </a:br>
            <a:r>
              <a:rPr lang="en-GB" sz="2000" dirty="0"/>
              <a:t/>
            </a:r>
            <a:br>
              <a:rPr lang="en-GB" sz="2000" dirty="0"/>
            </a:br>
            <a:r>
              <a:rPr lang="en-GB" sz="2000" dirty="0" smtClean="0"/>
              <a:t>                                                 </a:t>
            </a:r>
            <a:r>
              <a:rPr lang="en-GB" sz="4400" dirty="0" smtClean="0"/>
              <a:t>Enjoy 10US!</a:t>
            </a:r>
            <a:r>
              <a:rPr lang="en-GB" sz="2000" dirty="0" smtClean="0"/>
              <a:t/>
            </a:r>
            <a:br>
              <a:rPr lang="en-GB" sz="2000" dirty="0" smtClean="0"/>
            </a:br>
            <a:r>
              <a:rPr lang="en-GB" sz="2000" dirty="0" smtClean="0"/>
              <a:t/>
            </a:r>
            <a:br>
              <a:rPr lang="en-GB" sz="2000" dirty="0" smtClean="0"/>
            </a:br>
            <a:r>
              <a:rPr lang="en-GB" sz="2000" dirty="0"/>
              <a:t/>
            </a:r>
            <a:br>
              <a:rPr lang="en-GB" sz="2000" dirty="0"/>
            </a:br>
            <a:r>
              <a:rPr lang="en-GB" sz="2000" dirty="0" smtClean="0"/>
              <a:t/>
            </a:r>
            <a:br>
              <a:rPr lang="en-GB" sz="2000" dirty="0" smtClean="0"/>
            </a:br>
            <a:r>
              <a:rPr lang="en-GB" sz="2000" dirty="0" smtClean="0"/>
              <a:t/>
            </a:r>
            <a:br>
              <a:rPr lang="en-GB" sz="2000" dirty="0" smtClean="0"/>
            </a:br>
            <a:r>
              <a:rPr lang="en-GB" dirty="0"/>
              <a:t/>
            </a:r>
            <a:br>
              <a:rPr lang="en-GB" dirty="0"/>
            </a:br>
            <a:endParaRPr lang="en-GB" dirty="0"/>
          </a:p>
        </p:txBody>
      </p:sp>
    </p:spTree>
    <p:extLst>
      <p:ext uri="{BB962C8B-B14F-4D97-AF65-F5344CB8AC3E}">
        <p14:creationId xmlns:p14="http://schemas.microsoft.com/office/powerpoint/2010/main" val="39714386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1" y="1838037"/>
            <a:ext cx="10223933" cy="3334327"/>
          </a:xfrm>
        </p:spPr>
        <p:txBody>
          <a:bodyPr>
            <a:normAutofit fontScale="90000"/>
          </a:bodyPr>
          <a:lstStyle/>
          <a:p>
            <a:r>
              <a:rPr lang="en-GB" sz="2800" dirty="0" smtClean="0"/>
              <a:t/>
            </a:r>
            <a:br>
              <a:rPr lang="en-GB" sz="2800" dirty="0" smtClean="0"/>
            </a:br>
            <a:r>
              <a:rPr lang="en-GB" sz="2800" dirty="0"/>
              <a:t/>
            </a:r>
            <a:br>
              <a:rPr lang="en-GB" sz="2800" dirty="0"/>
            </a:br>
            <a:r>
              <a:rPr lang="en-GB" sz="2800" dirty="0" smtClean="0"/>
              <a:t/>
            </a:r>
            <a:br>
              <a:rPr lang="en-GB" sz="2800" dirty="0" smtClean="0"/>
            </a:br>
            <a:r>
              <a:rPr lang="en-GB" sz="2800" dirty="0"/>
              <a:t/>
            </a:r>
            <a:br>
              <a:rPr lang="en-GB" sz="2800" dirty="0"/>
            </a:br>
            <a:r>
              <a:rPr lang="en-GB" sz="2800" dirty="0"/>
              <a:t>W</a:t>
            </a:r>
            <a:r>
              <a:rPr lang="en-GB" sz="2800" dirty="0" smtClean="0"/>
              <a:t>here ever you see the speaker button you will need to hover the cursor over the         and then click on the        to activate the song</a:t>
            </a:r>
            <a:br>
              <a:rPr lang="en-GB" sz="2800" dirty="0" smtClean="0"/>
            </a:br>
            <a:r>
              <a:rPr lang="en-GB" sz="2800" dirty="0"/>
              <a:t/>
            </a:r>
            <a:br>
              <a:rPr lang="en-GB" sz="2800" dirty="0"/>
            </a:br>
            <a:endParaRPr lang="en-GB" sz="2800" dirty="0"/>
          </a:p>
        </p:txBody>
      </p:sp>
      <p:pic>
        <p:nvPicPr>
          <p:cNvPr id="4" name="Content Placeholder 3"/>
          <p:cNvPicPr>
            <a:picLocks noGrp="1" noChangeAspect="1"/>
          </p:cNvPicPr>
          <p:nvPr>
            <p:ph idx="1"/>
          </p:nvPr>
        </p:nvPicPr>
        <p:blipFill>
          <a:blip r:embed="rId2"/>
          <a:stretch>
            <a:fillRect/>
          </a:stretch>
        </p:blipFill>
        <p:spPr>
          <a:xfrm>
            <a:off x="6567966" y="266810"/>
            <a:ext cx="1408298" cy="1408298"/>
          </a:xfrm>
          <a:prstGeom prst="rect">
            <a:avLst/>
          </a:prstGeom>
        </p:spPr>
      </p:pic>
      <p:pic>
        <p:nvPicPr>
          <p:cNvPr id="5" name="Picture 4"/>
          <p:cNvPicPr>
            <a:picLocks noChangeAspect="1"/>
          </p:cNvPicPr>
          <p:nvPr/>
        </p:nvPicPr>
        <p:blipFill>
          <a:blip r:embed="rId3"/>
          <a:stretch>
            <a:fillRect/>
          </a:stretch>
        </p:blipFill>
        <p:spPr>
          <a:xfrm>
            <a:off x="2503610" y="266810"/>
            <a:ext cx="1400175" cy="1400175"/>
          </a:xfrm>
          <a:prstGeom prst="rect">
            <a:avLst/>
          </a:prstGeom>
        </p:spPr>
      </p:pic>
      <p:pic>
        <p:nvPicPr>
          <p:cNvPr id="3" name="Picture 2"/>
          <p:cNvPicPr>
            <a:picLocks noChangeAspect="1"/>
          </p:cNvPicPr>
          <p:nvPr/>
        </p:nvPicPr>
        <p:blipFill>
          <a:blip r:embed="rId4"/>
          <a:stretch>
            <a:fillRect/>
          </a:stretch>
        </p:blipFill>
        <p:spPr>
          <a:xfrm>
            <a:off x="3805382" y="3821908"/>
            <a:ext cx="508000" cy="413855"/>
          </a:xfrm>
          <a:prstGeom prst="rect">
            <a:avLst/>
          </a:prstGeom>
        </p:spPr>
      </p:pic>
      <p:pic>
        <p:nvPicPr>
          <p:cNvPr id="6" name="Picture 5"/>
          <p:cNvPicPr>
            <a:picLocks noChangeAspect="1"/>
          </p:cNvPicPr>
          <p:nvPr/>
        </p:nvPicPr>
        <p:blipFill>
          <a:blip r:embed="rId5"/>
          <a:stretch>
            <a:fillRect/>
          </a:stretch>
        </p:blipFill>
        <p:spPr>
          <a:xfrm>
            <a:off x="7820848" y="3821907"/>
            <a:ext cx="528103" cy="413855"/>
          </a:xfrm>
          <a:prstGeom prst="rect">
            <a:avLst/>
          </a:prstGeom>
        </p:spPr>
      </p:pic>
    </p:spTree>
    <p:extLst>
      <p:ext uri="{BB962C8B-B14F-4D97-AF65-F5344CB8AC3E}">
        <p14:creationId xmlns:p14="http://schemas.microsoft.com/office/powerpoint/2010/main" val="21981051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129350"/>
            <a:ext cx="8642668" cy="1162230"/>
          </a:xfrm>
        </p:spPr>
        <p:txBody>
          <a:bodyPr>
            <a:normAutofit fontScale="90000"/>
          </a:bodyPr>
          <a:lstStyle/>
          <a:p>
            <a:r>
              <a:rPr lang="en-GB" sz="2000" dirty="0"/>
              <a:t>Whilst </a:t>
            </a:r>
            <a:r>
              <a:rPr lang="en-GB" sz="2000" dirty="0" smtClean="0"/>
              <a:t>your child is being </a:t>
            </a:r>
            <a:r>
              <a:rPr lang="en-GB" sz="2000" dirty="0"/>
              <a:t>moved onto </a:t>
            </a:r>
            <a:r>
              <a:rPr lang="en-GB" sz="2000" dirty="0" smtClean="0"/>
              <a:t>the floor or somewhere comfortable, click the speaker to play Michael </a:t>
            </a:r>
            <a:r>
              <a:rPr lang="en-GB" sz="2000" dirty="0" err="1" smtClean="0"/>
              <a:t>Franti</a:t>
            </a:r>
            <a:r>
              <a:rPr lang="en-GB" sz="2000" dirty="0" smtClean="0"/>
              <a:t> &amp; Spearhead, ‘Once a day’. </a:t>
            </a:r>
            <a:r>
              <a:rPr lang="en-GB" sz="2000" dirty="0"/>
              <a:t/>
            </a:r>
            <a:br>
              <a:rPr lang="en-GB" sz="2000" dirty="0"/>
            </a:br>
            <a:r>
              <a:rPr lang="en-GB" sz="2000" dirty="0" smtClean="0"/>
              <a:t/>
            </a:r>
            <a:br>
              <a:rPr lang="en-GB" sz="2000" dirty="0" smtClean="0"/>
            </a:br>
            <a:r>
              <a:rPr lang="en-GB" sz="2000" dirty="0" smtClean="0"/>
              <a:t>During this time make your child </a:t>
            </a:r>
            <a:r>
              <a:rPr lang="en-GB" sz="2000" dirty="0"/>
              <a:t>as comfortable as </a:t>
            </a:r>
            <a:r>
              <a:rPr lang="en-GB" sz="2000" dirty="0" smtClean="0"/>
              <a:t>possible but in a position that enables parts of their body to move.  </a:t>
            </a:r>
            <a:r>
              <a:rPr lang="en-GB" dirty="0"/>
              <a:t/>
            </a:r>
            <a:br>
              <a:rPr lang="en-GB" dirty="0"/>
            </a:br>
            <a:endParaRPr lang="en-GB" dirty="0"/>
          </a:p>
        </p:txBody>
      </p:sp>
      <p:pic>
        <p:nvPicPr>
          <p:cNvPr id="5" name="Michael Franti &amp; Spearhead - Once A Day (Music Video) ft. Sonna Rele, Supa Dup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36183" y="2077686"/>
            <a:ext cx="487363" cy="487363"/>
          </a:xfrm>
          <a:prstGeom prst="rect">
            <a:avLst/>
          </a:prstGeom>
        </p:spPr>
      </p:pic>
      <p:pic>
        <p:nvPicPr>
          <p:cNvPr id="6" name="Picture 5"/>
          <p:cNvPicPr>
            <a:picLocks noChangeAspect="1"/>
          </p:cNvPicPr>
          <p:nvPr/>
        </p:nvPicPr>
        <p:blipFill>
          <a:blip r:embed="rId5"/>
          <a:stretch>
            <a:fillRect/>
          </a:stretch>
        </p:blipFill>
        <p:spPr>
          <a:xfrm>
            <a:off x="1461247" y="394448"/>
            <a:ext cx="7593105" cy="3906090"/>
          </a:xfrm>
          <a:prstGeom prst="rect">
            <a:avLst/>
          </a:prstGeom>
        </p:spPr>
      </p:pic>
    </p:spTree>
    <p:extLst>
      <p:ext uri="{BB962C8B-B14F-4D97-AF65-F5344CB8AC3E}">
        <p14:creationId xmlns:p14="http://schemas.microsoft.com/office/powerpoint/2010/main" val="34939510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31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352" y="4223658"/>
            <a:ext cx="8534400" cy="2136502"/>
          </a:xfrm>
        </p:spPr>
        <p:txBody>
          <a:bodyPr>
            <a:normAutofit/>
          </a:bodyPr>
          <a:lstStyle/>
          <a:p>
            <a:r>
              <a:rPr lang="en-GB" sz="1800" b="1" dirty="0" smtClean="0"/>
              <a:t>Parachute (if you have one), or table cloth, sheets </a:t>
            </a:r>
            <a:r>
              <a:rPr lang="en-GB" sz="1800" dirty="0" smtClean="0"/>
              <a:t>– to the music, move the material over your child  up and down, across and over. </a:t>
            </a:r>
            <a:br>
              <a:rPr lang="en-GB" sz="1800" dirty="0" smtClean="0"/>
            </a:br>
            <a:r>
              <a:rPr lang="en-GB" sz="1800" dirty="0"/>
              <a:t/>
            </a:r>
            <a:br>
              <a:rPr lang="en-GB" sz="1800" dirty="0"/>
            </a:br>
            <a:r>
              <a:rPr lang="en-GB" sz="1800" dirty="0" smtClean="0"/>
              <a:t>Let them experience the textures see the colours/patterns and the feeling of the material as it moves over them.</a:t>
            </a:r>
            <a:endParaRPr lang="en-GB" sz="18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802" y="300528"/>
            <a:ext cx="4686299" cy="3421138"/>
          </a:xfrm>
          <a:prstGeom prst="rect">
            <a:avLst/>
          </a:prstGeom>
        </p:spPr>
      </p:pic>
      <p:pic>
        <p:nvPicPr>
          <p:cNvPr id="5" name="Tori Kelly - Colors Of The Wind (mp3hunter.net)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81346" y="1906594"/>
            <a:ext cx="609600" cy="609600"/>
          </a:xfrm>
          <a:prstGeom prst="rect">
            <a:avLst/>
          </a:prstGeom>
        </p:spPr>
      </p:pic>
    </p:spTree>
    <p:extLst>
      <p:ext uri="{BB962C8B-B14F-4D97-AF65-F5344CB8AC3E}">
        <p14:creationId xmlns:p14="http://schemas.microsoft.com/office/powerpoint/2010/main" val="2693399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99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1800" b="1" dirty="0" smtClean="0"/>
              <a:t>Exploring knees </a:t>
            </a:r>
            <a:r>
              <a:rPr lang="en-GB" sz="1800" dirty="0" smtClean="0"/>
              <a:t>– tapping the knees</a:t>
            </a:r>
            <a:br>
              <a:rPr lang="en-GB" sz="1800" dirty="0" smtClean="0"/>
            </a:br>
            <a:r>
              <a:rPr lang="en-GB" sz="1800" dirty="0"/>
              <a:t/>
            </a:r>
            <a:br>
              <a:rPr lang="en-GB" sz="1800" dirty="0"/>
            </a:br>
            <a:r>
              <a:rPr lang="en-GB" sz="1800" dirty="0"/>
              <a:t>I</a:t>
            </a:r>
            <a:r>
              <a:rPr lang="en-GB" sz="1800" dirty="0" smtClean="0"/>
              <a:t>n time to the music, support your child to tap their knees, help them tap your knees, for independence encourage them to tap their own knees and yours . </a:t>
            </a:r>
            <a:endParaRPr lang="en-GB" sz="18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9494" y="2622136"/>
            <a:ext cx="3725300" cy="3624021"/>
          </a:xfrm>
          <a:prstGeom prst="rect">
            <a:avLst/>
          </a:prstGeom>
        </p:spPr>
      </p:pic>
      <p:pic>
        <p:nvPicPr>
          <p:cNvPr id="3" name="Picture 2"/>
          <p:cNvPicPr>
            <a:picLocks noChangeAspect="1"/>
          </p:cNvPicPr>
          <p:nvPr/>
        </p:nvPicPr>
        <p:blipFill>
          <a:blip r:embed="rId5"/>
          <a:stretch>
            <a:fillRect/>
          </a:stretch>
        </p:blipFill>
        <p:spPr>
          <a:xfrm>
            <a:off x="374996" y="2622136"/>
            <a:ext cx="4754880" cy="3624020"/>
          </a:xfrm>
          <a:prstGeom prst="rect">
            <a:avLst/>
          </a:prstGeom>
        </p:spPr>
      </p:pic>
      <p:pic>
        <p:nvPicPr>
          <p:cNvPr id="4" name="who let the dogs out-Bekhit Fahim">
            <a:hlinkClick r:id="" action="ppaction://media"/>
          </p:cNvPr>
          <p:cNvPicPr>
            <a:picLocks noChangeAspect="1"/>
          </p:cNvPicPr>
          <p:nvPr>
            <a:audioFile r:link="rId2"/>
            <p:extLst>
              <p:ext uri="{DAA4B4D4-6D71-4841-9C94-3DE7FCFB9230}">
                <p14:media xmlns:p14="http://schemas.microsoft.com/office/powerpoint/2010/main" r:embed="rId1">
                  <p14:fade out="2000"/>
                </p14:media>
              </p:ext>
            </p:extLst>
          </p:nvPr>
        </p:nvPicPr>
        <p:blipFill>
          <a:blip r:embed="rId6"/>
          <a:stretch>
            <a:fillRect/>
          </a:stretch>
        </p:blipFill>
        <p:spPr>
          <a:xfrm>
            <a:off x="10205811" y="1913074"/>
            <a:ext cx="487363" cy="487363"/>
          </a:xfrm>
          <a:prstGeom prst="rect">
            <a:avLst/>
          </a:prstGeom>
        </p:spPr>
      </p:pic>
    </p:spTree>
    <p:extLst>
      <p:ext uri="{BB962C8B-B14F-4D97-AF65-F5344CB8AC3E}">
        <p14:creationId xmlns:p14="http://schemas.microsoft.com/office/powerpoint/2010/main" val="9033805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75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2224" y="3962400"/>
            <a:ext cx="9168448" cy="2729956"/>
          </a:xfrm>
        </p:spPr>
        <p:txBody>
          <a:bodyPr>
            <a:normAutofit/>
          </a:bodyPr>
          <a:lstStyle/>
          <a:p>
            <a:r>
              <a:rPr lang="en-GB" sz="1800" b="1" dirty="0" smtClean="0"/>
              <a:t>Swaying arms using natural materials </a:t>
            </a:r>
            <a:r>
              <a:rPr lang="en-GB" sz="1800" dirty="0" smtClean="0"/>
              <a:t>(if possible)</a:t>
            </a:r>
            <a:r>
              <a:rPr lang="en-GB" sz="1800" dirty="0"/>
              <a:t/>
            </a:r>
            <a:br>
              <a:rPr lang="en-GB" sz="1800" dirty="0"/>
            </a:br>
            <a:r>
              <a:rPr lang="en-GB" sz="1800" dirty="0" smtClean="0"/>
              <a:t/>
            </a:r>
            <a:br>
              <a:rPr lang="en-GB" sz="1800" dirty="0" smtClean="0"/>
            </a:br>
            <a:r>
              <a:rPr lang="en-GB" sz="1800" dirty="0" smtClean="0"/>
              <a:t>Support your child’s arms whilst they are lay down, raising their arms and swaying them side to side &amp; back and forth, do this whilst holding the different materials </a:t>
            </a:r>
            <a:br>
              <a:rPr lang="en-GB" sz="1800" dirty="0" smtClean="0"/>
            </a:br>
            <a:r>
              <a:rPr lang="en-GB" sz="1800" dirty="0"/>
              <a:t/>
            </a:r>
            <a:br>
              <a:rPr lang="en-GB" sz="1800" dirty="0"/>
            </a:br>
            <a:r>
              <a:rPr lang="en-GB" sz="1800" dirty="0"/>
              <a:t>A</a:t>
            </a:r>
            <a:r>
              <a:rPr lang="en-GB" sz="1800" dirty="0" smtClean="0"/>
              <a:t>s the music plays, talk to your child about the different sounds of nature (hover the curser on the main picture in the middle and the </a:t>
            </a:r>
            <a:r>
              <a:rPr lang="en-GB" sz="1800" dirty="0"/>
              <a:t>p</a:t>
            </a:r>
            <a:r>
              <a:rPr lang="en-GB" sz="1800" dirty="0" smtClean="0"/>
              <a:t>lay button will be appear)</a:t>
            </a:r>
            <a:endParaRPr lang="en-GB" sz="18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39" y="1260658"/>
            <a:ext cx="1861185" cy="2038752"/>
          </a:xfrm>
          <a:prstGeom prst="rect">
            <a:avLst/>
          </a:prstGeom>
        </p:spPr>
      </p:pic>
      <p:pic>
        <p:nvPicPr>
          <p:cNvPr id="6" name="Picture 5"/>
          <p:cNvPicPr>
            <a:picLocks noChangeAspect="1"/>
          </p:cNvPicPr>
          <p:nvPr/>
        </p:nvPicPr>
        <p:blipFill>
          <a:blip r:embed="rId5"/>
          <a:stretch>
            <a:fillRect/>
          </a:stretch>
        </p:blipFill>
        <p:spPr>
          <a:xfrm>
            <a:off x="73187" y="56761"/>
            <a:ext cx="1886490" cy="1156745"/>
          </a:xfrm>
          <a:prstGeom prst="rect">
            <a:avLst/>
          </a:prstGeom>
        </p:spPr>
      </p:pic>
      <p:pic>
        <p:nvPicPr>
          <p:cNvPr id="7" name="Picture 6"/>
          <p:cNvPicPr>
            <a:picLocks noChangeAspect="1"/>
          </p:cNvPicPr>
          <p:nvPr/>
        </p:nvPicPr>
        <p:blipFill>
          <a:blip r:embed="rId6"/>
          <a:stretch>
            <a:fillRect/>
          </a:stretch>
        </p:blipFill>
        <p:spPr>
          <a:xfrm>
            <a:off x="9877864" y="3247921"/>
            <a:ext cx="1863883" cy="1029151"/>
          </a:xfrm>
          <a:prstGeom prst="rect">
            <a:avLst/>
          </a:prstGeom>
        </p:spPr>
      </p:pic>
      <p:pic>
        <p:nvPicPr>
          <p:cNvPr id="8" name="Picture 7"/>
          <p:cNvPicPr>
            <a:picLocks noChangeAspect="1"/>
          </p:cNvPicPr>
          <p:nvPr/>
        </p:nvPicPr>
        <p:blipFill>
          <a:blip r:embed="rId7"/>
          <a:stretch>
            <a:fillRect/>
          </a:stretch>
        </p:blipFill>
        <p:spPr>
          <a:xfrm>
            <a:off x="9877865" y="98986"/>
            <a:ext cx="1863883" cy="1156745"/>
          </a:xfrm>
          <a:prstGeom prst="rect">
            <a:avLst/>
          </a:prstGeom>
        </p:spPr>
      </p:pic>
      <p:pic>
        <p:nvPicPr>
          <p:cNvPr id="3" name="Picture 2"/>
          <p:cNvPicPr>
            <a:picLocks noChangeAspect="1"/>
          </p:cNvPicPr>
          <p:nvPr/>
        </p:nvPicPr>
        <p:blipFill>
          <a:blip r:embed="rId8"/>
          <a:stretch>
            <a:fillRect/>
          </a:stretch>
        </p:blipFill>
        <p:spPr>
          <a:xfrm>
            <a:off x="9877864" y="1330822"/>
            <a:ext cx="1863883" cy="1872055"/>
          </a:xfrm>
          <a:prstGeom prst="rect">
            <a:avLst/>
          </a:prstGeom>
        </p:spPr>
      </p:pic>
      <p:pic>
        <p:nvPicPr>
          <p:cNvPr id="5" name="Sounds of Nature">
            <a:hlinkClick r:id="" action="ppaction://media"/>
          </p:cNvPr>
          <p:cNvPicPr>
            <a:picLocks noChangeAspect="1"/>
          </p:cNvPicPr>
          <p:nvPr>
            <a:videoFile r:link="rId2"/>
            <p:extLst>
              <p:ext uri="{DAA4B4D4-6D71-4841-9C94-3DE7FCFB9230}">
                <p14:media xmlns:p14="http://schemas.microsoft.com/office/powerpoint/2010/main" r:embed="rId1">
                  <p14:fade out="2000"/>
                </p14:media>
              </p:ext>
            </p:extLst>
          </p:nvPr>
        </p:nvPicPr>
        <p:blipFill>
          <a:blip r:embed="rId9"/>
          <a:stretch>
            <a:fillRect/>
          </a:stretch>
        </p:blipFill>
        <p:spPr>
          <a:xfrm>
            <a:off x="2077118" y="98987"/>
            <a:ext cx="7520486" cy="3200423"/>
          </a:xfrm>
          <a:prstGeom prst="rect">
            <a:avLst/>
          </a:prstGeom>
        </p:spPr>
      </p:pic>
    </p:spTree>
    <p:extLst>
      <p:ext uri="{BB962C8B-B14F-4D97-AF65-F5344CB8AC3E}">
        <p14:creationId xmlns:p14="http://schemas.microsoft.com/office/powerpoint/2010/main" val="10440306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4728754"/>
            <a:ext cx="8534400" cy="1699985"/>
          </a:xfrm>
        </p:spPr>
        <p:txBody>
          <a:bodyPr>
            <a:normAutofit/>
          </a:bodyPr>
          <a:lstStyle/>
          <a:p>
            <a:r>
              <a:rPr lang="en-GB" sz="1800" b="1" dirty="0" smtClean="0"/>
              <a:t>Rainmakers</a:t>
            </a:r>
            <a:r>
              <a:rPr lang="en-GB" sz="1800" dirty="0" smtClean="0"/>
              <a:t> – using a rainmakers (or homemade version)</a:t>
            </a:r>
            <a:r>
              <a:rPr lang="en-GB" sz="1800" dirty="0"/>
              <a:t/>
            </a:r>
            <a:br>
              <a:rPr lang="en-GB" sz="1800" dirty="0"/>
            </a:br>
            <a:r>
              <a:rPr lang="en-GB" sz="1800" dirty="0" smtClean="0"/>
              <a:t/>
            </a:r>
            <a:br>
              <a:rPr lang="en-GB" sz="1800" dirty="0" smtClean="0"/>
            </a:br>
            <a:r>
              <a:rPr lang="en-GB" sz="1800" dirty="0" smtClean="0"/>
              <a:t>Roll up and down your child’s  body, let them explore the rainmaker and help them make the sounds moving their hands, wrists and arms. </a:t>
            </a:r>
            <a:endParaRPr lang="en-GB" sz="1800" dirty="0"/>
          </a:p>
        </p:txBody>
      </p:sp>
      <p:pic>
        <p:nvPicPr>
          <p:cNvPr id="5" name="Picture 4"/>
          <p:cNvPicPr>
            <a:picLocks noChangeAspect="1"/>
          </p:cNvPicPr>
          <p:nvPr/>
        </p:nvPicPr>
        <p:blipFill>
          <a:blip r:embed="rId4"/>
          <a:stretch>
            <a:fillRect/>
          </a:stretch>
        </p:blipFill>
        <p:spPr>
          <a:xfrm>
            <a:off x="130629" y="339635"/>
            <a:ext cx="3770811" cy="3466011"/>
          </a:xfrm>
          <a:prstGeom prst="rect">
            <a:avLst/>
          </a:prstGeom>
        </p:spPr>
      </p:pic>
      <p:pic>
        <p:nvPicPr>
          <p:cNvPr id="4" name="Singing in the Rain - Singin' in the Rain (6 8) Movie CLIP (1952) H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80577" y="1836578"/>
            <a:ext cx="487363" cy="487363"/>
          </a:xfrm>
          <a:prstGeom prst="rect">
            <a:avLst/>
          </a:prstGeom>
        </p:spPr>
      </p:pic>
      <p:pic>
        <p:nvPicPr>
          <p:cNvPr id="6" name="Picture 5"/>
          <p:cNvPicPr>
            <a:picLocks noChangeAspect="1"/>
          </p:cNvPicPr>
          <p:nvPr/>
        </p:nvPicPr>
        <p:blipFill>
          <a:blip r:embed="rId6"/>
          <a:stretch>
            <a:fillRect/>
          </a:stretch>
        </p:blipFill>
        <p:spPr>
          <a:xfrm>
            <a:off x="6293849" y="339635"/>
            <a:ext cx="3860346" cy="3481251"/>
          </a:xfrm>
          <a:prstGeom prst="rect">
            <a:avLst/>
          </a:prstGeom>
        </p:spPr>
      </p:pic>
      <p:pic>
        <p:nvPicPr>
          <p:cNvPr id="8" name="Picture 7"/>
          <p:cNvPicPr>
            <a:picLocks noChangeAspect="1"/>
          </p:cNvPicPr>
          <p:nvPr/>
        </p:nvPicPr>
        <p:blipFill>
          <a:blip r:embed="rId7"/>
          <a:stretch>
            <a:fillRect/>
          </a:stretch>
        </p:blipFill>
        <p:spPr>
          <a:xfrm>
            <a:off x="4180705" y="339636"/>
            <a:ext cx="1847850" cy="3481250"/>
          </a:xfrm>
          <a:prstGeom prst="rect">
            <a:avLst/>
          </a:prstGeom>
        </p:spPr>
      </p:pic>
    </p:spTree>
    <p:extLst>
      <p:ext uri="{BB962C8B-B14F-4D97-AF65-F5344CB8AC3E}">
        <p14:creationId xmlns:p14="http://schemas.microsoft.com/office/powerpoint/2010/main" val="834873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62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772" y="5303520"/>
            <a:ext cx="8534400" cy="1148079"/>
          </a:xfrm>
        </p:spPr>
        <p:txBody>
          <a:bodyPr>
            <a:normAutofit fontScale="90000"/>
          </a:bodyPr>
          <a:lstStyle/>
          <a:p>
            <a:r>
              <a:rPr lang="en-GB" sz="1800" b="1" dirty="0" smtClean="0"/>
              <a:t>Reflecting </a:t>
            </a:r>
            <a:r>
              <a:rPr lang="en-GB" sz="1800" dirty="0"/>
              <a:t>– using blankets, fabric or </a:t>
            </a:r>
            <a:r>
              <a:rPr lang="en-GB" sz="1800" dirty="0" smtClean="0"/>
              <a:t>parachute </a:t>
            </a:r>
            <a:r>
              <a:rPr lang="en-GB" sz="1800" dirty="0"/>
              <a:t>place over </a:t>
            </a:r>
            <a:r>
              <a:rPr lang="en-GB" sz="1800" dirty="0" smtClean="0"/>
              <a:t>your child, listen </a:t>
            </a:r>
            <a:r>
              <a:rPr lang="en-GB" sz="1800" dirty="0"/>
              <a:t>to the </a:t>
            </a:r>
            <a:r>
              <a:rPr lang="en-GB" sz="1800" dirty="0" smtClean="0"/>
              <a:t>music and think about all the different movements you have shared </a:t>
            </a:r>
            <a:r>
              <a:rPr lang="en-GB" sz="1800" dirty="0"/>
              <a:t>together. </a:t>
            </a:r>
            <a:r>
              <a:rPr lang="en-GB" sz="1800" dirty="0" smtClean="0"/>
              <a:t>(Hover the cursor on </a:t>
            </a:r>
            <a:r>
              <a:rPr lang="en-GB" sz="1800" dirty="0"/>
              <a:t>the main picture in the middle and the play button will be appear)</a:t>
            </a:r>
          </a:p>
        </p:txBody>
      </p:sp>
      <p:pic>
        <p:nvPicPr>
          <p:cNvPr id="6" name="Musicograma La Primavera - A. Vivaldi   Musilandia">
            <a:hlinkClick r:id="" action="ppaction://media"/>
          </p:cNvPr>
          <p:cNvPicPr>
            <a:picLocks noChangeAspect="1"/>
          </p:cNvPicPr>
          <p:nvPr>
            <a:videoFile r:link="rId2"/>
            <p:extLst>
              <p:ext uri="{DAA4B4D4-6D71-4841-9C94-3DE7FCFB9230}">
                <p14:media xmlns:p14="http://schemas.microsoft.com/office/powerpoint/2010/main" r:embed="rId1">
                  <p14:fade out="2500"/>
                </p14:media>
              </p:ext>
            </p:extLst>
          </p:nvPr>
        </p:nvPicPr>
        <p:blipFill>
          <a:blip r:embed="rId4"/>
          <a:stretch>
            <a:fillRect/>
          </a:stretch>
        </p:blipFill>
        <p:spPr>
          <a:xfrm>
            <a:off x="409302" y="139336"/>
            <a:ext cx="10450286" cy="4711337"/>
          </a:xfrm>
          <a:prstGeom prst="rect">
            <a:avLst/>
          </a:prstGeom>
          <a:ln>
            <a:solidFill>
              <a:srgbClr val="FF0000"/>
            </a:solidFill>
          </a:ln>
        </p:spPr>
      </p:pic>
    </p:spTree>
    <p:extLst>
      <p:ext uri="{BB962C8B-B14F-4D97-AF65-F5344CB8AC3E}">
        <p14:creationId xmlns:p14="http://schemas.microsoft.com/office/powerpoint/2010/main" val="7262050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485</TotalTime>
  <Words>503</Words>
  <Application>Microsoft Office PowerPoint</Application>
  <PresentationFormat>Widescreen</PresentationFormat>
  <Paragraphs>14</Paragraphs>
  <Slides>10</Slides>
  <Notes>0</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Baskerville Old Face</vt:lpstr>
      <vt:lpstr>Century Gothic</vt:lpstr>
      <vt:lpstr>Wingdings 3</vt:lpstr>
      <vt:lpstr>Ion</vt:lpstr>
      <vt:lpstr>Movement</vt:lpstr>
      <vt:lpstr> Whilst engaging in this activity, you and your child will experience interaction through shared movement experiences.  Your child will have the opportunity to develop an awareness of self (through body awareness and spatial awareness) and the awareness of others (you).   You will need:  A sheet, or a blanket or if you have one a play parachute   Cotton hankies, or natural materials that you can easily waft eg long leaves, long grass  Rainmaker, or a homemade version! Eg cardboard tube and rice)                                                      Enjoy 10US!      </vt:lpstr>
      <vt:lpstr>    Where ever you see the speaker button you will need to hover the cursor over the         and then click on the        to activate the song  </vt:lpstr>
      <vt:lpstr>Whilst your child is being moved onto the floor or somewhere comfortable, click the speaker to play Michael Franti &amp; Spearhead, ‘Once a day’.   During this time make your child as comfortable as possible but in a position that enables parts of their body to move.   </vt:lpstr>
      <vt:lpstr>Parachute (if you have one), or table cloth, sheets – to the music, move the material over your child  up and down, across and over.   Let them experience the textures see the colours/patterns and the feeling of the material as it moves over them.</vt:lpstr>
      <vt:lpstr>Exploring knees – tapping the knees  In time to the music, support your child to tap their knees, help them tap your knees, for independence encourage them to tap their own knees and yours . </vt:lpstr>
      <vt:lpstr>Swaying arms using natural materials (if possible)  Support your child’s arms whilst they are lay down, raising their arms and swaying them side to side &amp; back and forth, do this whilst holding the different materials   As the music plays, talk to your child about the different sounds of nature (hover the curser on the main picture in the middle and the play button will be appear)</vt:lpstr>
      <vt:lpstr>Rainmakers – using a rainmakers (or homemade version)  Roll up and down your child’s  body, let them explore the rainmaker and help them make the sounds moving their hands, wrists and arms. </vt:lpstr>
      <vt:lpstr>Reflecting – using blankets, fabric or parachute place over your child, listen to the music and think about all the different movements you have shared together. (Hover the cursor on the main picture in the middle and the play button will be appear)</vt:lpstr>
      <vt:lpstr>Relax, enjoy the rainbow it’s the end of your ‘sounds’ movement lesson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Movement</dc:title>
  <dc:creator>Emma Jasper</dc:creator>
  <cp:lastModifiedBy>smole</cp:lastModifiedBy>
  <cp:revision>68</cp:revision>
  <dcterms:created xsi:type="dcterms:W3CDTF">2018-08-23T16:05:25Z</dcterms:created>
  <dcterms:modified xsi:type="dcterms:W3CDTF">2020-05-13T15:41:58Z</dcterms:modified>
</cp:coreProperties>
</file>